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2" r:id="rId34"/>
    <p:sldId id="281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5" r:id="rId47"/>
    <p:sldId id="298" r:id="rId48"/>
    <p:sldId id="299" r:id="rId49"/>
    <p:sldId id="296" r:id="rId50"/>
    <p:sldId id="297" r:id="rId51"/>
    <p:sldId id="300" r:id="rId52"/>
    <p:sldId id="301" r:id="rId53"/>
    <p:sldId id="29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56"/>
    <p:restoredTop sz="95126"/>
  </p:normalViewPr>
  <p:slideViewPr>
    <p:cSldViewPr snapToGrid="0" snapToObjects="1">
      <p:cViewPr>
        <p:scale>
          <a:sx n="100" d="100"/>
          <a:sy n="100" d="100"/>
        </p:scale>
        <p:origin x="7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2F41-7689-C349-BF09-4DFAFFB31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FBF2A-DC2A-9D45-BEA7-D0B1E4688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9F129-0AE9-A140-81D9-ED69DAFF0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FDEA9-A518-4E43-8FBE-EAE17B4E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0C92B-2D53-9341-8051-8D331B14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0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842B-7C79-4541-8650-F7C69026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A5042-D9DC-274B-B691-A00551195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486E-2552-8649-93D4-67A846E6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DCB1A-AE77-EE47-8D39-B3AA5D92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FAD2-1F75-5442-B3B1-9C8A924E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7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89B0D6-A8C6-2C4B-AA04-9782605E3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D5748-EECC-454C-B9B7-CDAA3AE80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4E6B8-1BBE-2049-A7CC-C82B57017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CB3BB-2AFE-154E-8FE7-9D006058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5F05E-E41F-234B-BF00-8DD5B226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1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FE43-1D66-A745-91FE-5D0531F3E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A16E2-09C7-1541-A8E4-625090F6F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5D786-1B58-0041-8E0C-A6E328EA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98936-7E6D-294B-BCD2-6AFE1263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01E5D-8D79-2C4F-B5BA-3CE1A868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8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86AA-3B27-B344-83EB-B41D3A5E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C880D-E894-F34B-86C4-4436E2A0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578-1517-764F-AA66-8E8D4533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BEDF2-E9A2-6047-A228-174B6DF1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37F37-EECC-6540-9110-D8201941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95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B364-75F5-A043-B343-9F83181C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B3E44-2769-EA4E-AE65-7EE1E3EB9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0521F-1086-9A44-BF96-9E2433B5C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86E74-A852-D649-8E6D-2E77D933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D4C49-1B35-2747-B902-BDC5C7BE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85B19-7EA3-A44D-B0FC-A1A0CC439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0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3FD5-14FA-DD44-B0B2-B1B2F842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DD95C-90EB-C049-AA2C-BDE481792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88AE1-3F2D-E349-8F04-E843A9B1F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DE75F-CB97-C54D-AB08-21F66FDB5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B4D261-8809-244F-BE68-351BAEB56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1C882-B942-4947-BBB8-C03B0D66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CE48A-3A89-1D4C-B964-CFA7E510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0C9600-8245-DE41-9702-404A7203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8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E4D5-23EF-9544-874F-41D360A3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4985F3-33E0-2D4D-9C79-430C8AC7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41F90-D286-1047-868D-AB26C139B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09217-908C-E149-A1ED-D9888F33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5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F2E9C-91B7-E641-B1F2-61B3AB7E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7A557-E96B-A64F-A884-5930C6B4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59572-B024-7B44-8EF5-D9EB1D87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28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5766-68E4-8841-AAD7-E2EF59E0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07B6-C698-724F-96CD-BE25B128F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911193-55D5-EF47-A52D-68CCEB443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1F197-DC9A-1B43-82A6-FBFA5836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AE05E-ED8A-BE4A-B1DC-6E091069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26ECE-3CFD-3549-A0E9-7DCF6B29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5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254A-5B81-2848-94EA-B66CDA87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6B2581-5F29-1B49-ACC1-27D2F0539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D7249-4064-C347-A5D3-19A72B8B5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596A0-AE2B-164C-9FAB-E37BCCFB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AFD0E-40FB-E745-A6E0-472ABC6A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F91DA-0EAE-9C4D-9603-AB507291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F65FD-D734-844F-A135-8E531D2B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16A74-40C4-0243-BF70-76EBA56E6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2E5D0-4399-204F-B063-78D83C4DB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3A84C-EF53-EF4E-BAB5-FF1CB9D58FAB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FF671-7D07-1347-A3A4-9059736B4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6794-4004-CB4B-9D7A-25E22F810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8F3A6-74AD-BC45-9877-8C40C1AF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hyperlink" Target="https://medium.com/launch-school/javascript-weekly-all-about-scope-14f79dabbe1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tackoverflow.com/questions/10141124/any-difference-between-first-class-function-and-high-order-fun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eveloper.mozilla.org/en-US/docs/Web/JavaScript/Memory_Manage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stackoverflow.com/questions/24468713/javascript-closures-concerning-unreferenced-variab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aunchschool.com/lessons/511a561c/assignments/a480ef5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F12F-425A-E94D-9B90-BD99D02E60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 225 – Closures and Function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33169-64A1-B849-8D25-71CE33A41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24, 2020</a:t>
            </a:r>
          </a:p>
        </p:txBody>
      </p:sp>
    </p:spTree>
    <p:extLst>
      <p:ext uri="{BB962C8B-B14F-4D97-AF65-F5344CB8AC3E}">
        <p14:creationId xmlns:p14="http://schemas.microsoft.com/office/powerpoint/2010/main" val="166455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9CB4-C99F-6945-872D-F57F04D0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Variable shadowing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5E032-61BA-9145-931F-B81EAF148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750"/>
            <a:ext cx="10546421" cy="294392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Variable declaration from the inner scope can shadow or hide the one from the outer scope</a:t>
            </a:r>
          </a:p>
          <a:p>
            <a:pPr lvl="1"/>
            <a:r>
              <a:rPr lang="en-US" dirty="0"/>
              <a:t>Value of `name` inside `greet` is not dependent on value in outer scope</a:t>
            </a:r>
          </a:p>
          <a:p>
            <a:pPr lvl="1"/>
            <a:r>
              <a:rPr lang="en-US" dirty="0"/>
              <a:t>Instead, `name` receives value passed to `greet` in invocation</a:t>
            </a:r>
          </a:p>
          <a:p>
            <a:r>
              <a:rPr lang="en-US" dirty="0"/>
              <a:t>A </a:t>
            </a:r>
            <a:r>
              <a:rPr lang="en-US" dirty="0" err="1"/>
              <a:t>ReferenceError</a:t>
            </a:r>
            <a:r>
              <a:rPr lang="en-US" dirty="0"/>
              <a:t> is thrown if it can’t find the variable anywhere in the scope hierarchy</a:t>
            </a:r>
          </a:p>
          <a:p>
            <a:r>
              <a:rPr lang="en-US" dirty="0"/>
              <a:t>Scoping rules to remember</a:t>
            </a:r>
          </a:p>
          <a:p>
            <a:r>
              <a:rPr lang="en-US" dirty="0"/>
              <a:t>Every function declaration creates a new variable scope.</a:t>
            </a:r>
          </a:p>
          <a:p>
            <a:r>
              <a:rPr lang="en-US" dirty="0"/>
              <a:t>Lexical scope uses the structure of the source code to determine the variable's scope. This means that the code doesn't have to be executed for the scope to exist.</a:t>
            </a:r>
          </a:p>
          <a:p>
            <a:r>
              <a:rPr lang="en-US" dirty="0"/>
              <a:t>All variables in the same or surrounding scopes are available to your code.</a:t>
            </a:r>
          </a:p>
          <a:p>
            <a:r>
              <a:rPr lang="en-US" dirty="0"/>
              <a:t>Further reading: </a:t>
            </a:r>
            <a:r>
              <a:rPr lang="en-US" dirty="0">
                <a:hlinkClick r:id="rId2"/>
              </a:rPr>
              <a:t>https://medium.com/launch-school/javascript-weekly-all-about-scope-14f79dabbe16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77365-283B-8646-91B7-42F788D0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67" y="4601540"/>
            <a:ext cx="1927302" cy="1338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B0227-0B4B-9144-971B-5F560A74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7" y="6048270"/>
            <a:ext cx="3399263" cy="48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45C10A-D392-7547-99EB-A726DECA8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390" y="4360425"/>
            <a:ext cx="2365917" cy="1590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0E3ECF-EE69-9A43-BEF7-EA423D57C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182" y="4360425"/>
            <a:ext cx="2148467" cy="1045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C6AF1A-F443-E04E-AD21-F77977AD7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182" y="5508944"/>
            <a:ext cx="3174379" cy="4475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0168C2-1142-D74F-BF00-B6B9E475B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230" y="6048270"/>
            <a:ext cx="7759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0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1F22-DE29-9149-8D92-2B145F05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functions (taking and returning)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2993-46C7-E44D-9EB4-C7D9D2D05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52" y="1825624"/>
            <a:ext cx="5202748" cy="47158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Back to this course … </a:t>
            </a:r>
          </a:p>
          <a:p>
            <a:r>
              <a:rPr lang="en-US" dirty="0"/>
              <a:t>What’s a HOF?</a:t>
            </a:r>
          </a:p>
          <a:p>
            <a:pPr lvl="1"/>
            <a:r>
              <a:rPr lang="en-US" dirty="0"/>
              <a:t>Accept argument when invoked</a:t>
            </a:r>
          </a:p>
          <a:p>
            <a:pPr lvl="1"/>
            <a:r>
              <a:rPr lang="en-US" dirty="0"/>
              <a:t>Return function when invoked</a:t>
            </a:r>
          </a:p>
          <a:p>
            <a:pPr lvl="1"/>
            <a:r>
              <a:rPr lang="en-US" dirty="0"/>
              <a:t>Work with other functions</a:t>
            </a:r>
          </a:p>
          <a:p>
            <a:r>
              <a:rPr lang="en-US" dirty="0"/>
              <a:t>What’s the mental model here?</a:t>
            </a:r>
          </a:p>
          <a:p>
            <a:pPr lvl="1"/>
            <a:r>
              <a:rPr lang="en-US" dirty="0"/>
              <a:t>Either input or output value is a function</a:t>
            </a:r>
          </a:p>
          <a:p>
            <a:r>
              <a:rPr lang="en-US" dirty="0"/>
              <a:t>See example of JS built in functions that take function as an argument, or return a function</a:t>
            </a:r>
          </a:p>
          <a:p>
            <a:pPr lvl="1"/>
            <a:r>
              <a:rPr lang="en-US" dirty="0"/>
              <a:t>See three different ways of how functions can return</a:t>
            </a:r>
          </a:p>
          <a:p>
            <a:pPr lvl="2"/>
            <a:r>
              <a:rPr lang="en-US" dirty="0"/>
              <a:t>Returns a function</a:t>
            </a:r>
          </a:p>
          <a:p>
            <a:pPr lvl="2"/>
            <a:r>
              <a:rPr lang="en-US" dirty="0"/>
              <a:t>Immediately invoked function</a:t>
            </a:r>
          </a:p>
          <a:p>
            <a:pPr lvl="2"/>
            <a:r>
              <a:rPr lang="en-US" dirty="0"/>
              <a:t>Stored in a variable, and invoked later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764D6-AB1D-F54F-A857-36C6FD03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690688"/>
            <a:ext cx="4203700" cy="1045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93233-6466-3E4D-B08F-68F4CA18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016251"/>
            <a:ext cx="3022600" cy="1588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E9968-3B51-6647-9EF9-A41854275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738" y="4816880"/>
            <a:ext cx="6083119" cy="17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9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A1F9-0149-7248-B01A-6FFC2B78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HOF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311CB-1F0D-9541-A241-7A65E3BBC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64" y="1690688"/>
            <a:ext cx="4876800" cy="5032376"/>
          </a:xfrm>
        </p:spPr>
        <p:txBody>
          <a:bodyPr>
            <a:normAutofit/>
          </a:bodyPr>
          <a:lstStyle/>
          <a:p>
            <a:r>
              <a:rPr lang="en-US" dirty="0"/>
              <a:t>If can also both TAKE an argument AND RETURN a function</a:t>
            </a:r>
          </a:p>
          <a:p>
            <a:pPr lvl="1"/>
            <a:r>
              <a:rPr lang="en-US" dirty="0"/>
              <a:t>In this case, timed() returns a function that counts the amount of time lapsed</a:t>
            </a:r>
          </a:p>
          <a:p>
            <a:pPr lvl="1"/>
            <a:r>
              <a:rPr lang="en-US" dirty="0"/>
              <a:t>It takes in a function </a:t>
            </a:r>
            <a:r>
              <a:rPr lang="en-US" dirty="0" err="1"/>
              <a:t>func</a:t>
            </a:r>
            <a:r>
              <a:rPr lang="en-US" dirty="0"/>
              <a:t>() that runs in between two Date() objects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func</a:t>
            </a:r>
            <a:r>
              <a:rPr lang="en-US" dirty="0"/>
              <a:t> passed in is specified when the function is invoked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FA6CB-0DC3-F44D-B91D-F66182CF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918" y="1617785"/>
            <a:ext cx="5244015" cy="1585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67181-FD4B-A146-AA04-012F38B7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23" y="4944025"/>
            <a:ext cx="5789610" cy="13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5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CA6E-FDD8-2C40-8A6D-67FA1765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HOF: 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BB002-C174-6B48-A98D-4AC249EAF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591" y="1693253"/>
            <a:ext cx="5903794" cy="48038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also pass in a more lengthy method to run that takes up more time</a:t>
            </a:r>
          </a:p>
          <a:p>
            <a:r>
              <a:rPr lang="en-US" dirty="0"/>
              <a:t>A function loopy() is defined and then passed in to the timed() function, and immediately executed</a:t>
            </a:r>
          </a:p>
          <a:p>
            <a:pPr lvl="1"/>
            <a:r>
              <a:rPr lang="en-US" dirty="0"/>
              <a:t>Either via a ()</a:t>
            </a:r>
          </a:p>
          <a:p>
            <a:pPr lvl="1"/>
            <a:r>
              <a:rPr lang="en-US" dirty="0"/>
              <a:t>Or assigned to variable and then executed later</a:t>
            </a:r>
          </a:p>
          <a:p>
            <a:r>
              <a:rPr lang="en-US" dirty="0"/>
              <a:t>Additional reading: difference between a HOF and first class function: </a:t>
            </a:r>
            <a:r>
              <a:rPr lang="en-US" dirty="0">
                <a:hlinkClick r:id="rId2"/>
              </a:rPr>
              <a:t>https://stackoverflow.com/questions/10141124/any-difference-between-first-class-function-and-high-order-function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51487-BA32-264D-BCC6-9397CDA14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853" y="787204"/>
            <a:ext cx="3770070" cy="2265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34189-BA4C-1C4D-BED2-E9908ACF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853" y="3339370"/>
            <a:ext cx="1870932" cy="505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EFE54-DF7A-AC44-8524-B608EA266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262" y="4326038"/>
            <a:ext cx="5556738" cy="564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F1AF55-DC0C-A943-AB55-80C30F366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853" y="5277388"/>
            <a:ext cx="2980246" cy="8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7044-DEF2-5E42-8205-D3793F0E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9E1D-6069-0144-9C77-E93138E9E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Characteristics of higher order functions</a:t>
            </a:r>
          </a:p>
          <a:p>
            <a:r>
              <a:rPr lang="en-US" dirty="0"/>
              <a:t>2. Identify HOF, which one takes in and/or returns a function?</a:t>
            </a:r>
          </a:p>
          <a:p>
            <a:r>
              <a:rPr lang="en-US" dirty="0"/>
              <a:t>3. Implement a HOF, given an object with a built-in method that calls the to-be-defined function</a:t>
            </a:r>
          </a:p>
          <a:p>
            <a:r>
              <a:rPr lang="en-US" dirty="0"/>
              <a:t>4. Implement HOF, two examples of how the HOF can be executed. Examples of execution shows different function and operands.</a:t>
            </a:r>
          </a:p>
          <a:p>
            <a:r>
              <a:rPr lang="en-US" dirty="0"/>
              <a:t>5. Given a HOF is saved in a variable, how to execute it later. This time the input is an array, and it needs to be mutated with the function passed in.</a:t>
            </a:r>
          </a:p>
        </p:txBody>
      </p:sp>
    </p:spTree>
    <p:extLst>
      <p:ext uri="{BB962C8B-B14F-4D97-AF65-F5344CB8AC3E}">
        <p14:creationId xmlns:p14="http://schemas.microsoft.com/office/powerpoint/2010/main" val="66638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9877-7242-6240-8370-1DFC33A2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 and private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C06C8-FE5F-A745-887E-150611356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6202"/>
            <a:ext cx="4763069" cy="551179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are closures?</a:t>
            </a:r>
          </a:p>
          <a:p>
            <a:pPr lvl="1"/>
            <a:r>
              <a:rPr lang="en-US" dirty="0"/>
              <a:t>When functions enclose the context at definition point</a:t>
            </a:r>
          </a:p>
          <a:p>
            <a:pPr lvl="1"/>
            <a:r>
              <a:rPr lang="en-US" dirty="0"/>
              <a:t>Always have access to context regardless of when and where invoked</a:t>
            </a:r>
          </a:p>
          <a:p>
            <a:pPr lvl="1"/>
            <a:r>
              <a:rPr lang="en-US" dirty="0"/>
              <a:t>With the example counter, why does the counter not reset to 0 every time it’s called?</a:t>
            </a:r>
          </a:p>
          <a:p>
            <a:pPr lvl="2"/>
            <a:r>
              <a:rPr lang="en-US" dirty="0"/>
              <a:t>It’s said that counter is stored within the closure, but still, no resetting?</a:t>
            </a:r>
          </a:p>
          <a:p>
            <a:pPr lvl="2"/>
            <a:r>
              <a:rPr lang="en-US" dirty="0"/>
              <a:t>When `</a:t>
            </a:r>
            <a:r>
              <a:rPr lang="en-US" dirty="0" err="1"/>
              <a:t>makeCounter</a:t>
            </a:r>
            <a:r>
              <a:rPr lang="en-US" dirty="0"/>
              <a:t>()` is invoked, it’s the return function that’s called</a:t>
            </a:r>
          </a:p>
          <a:p>
            <a:pPr lvl="2"/>
            <a:r>
              <a:rPr lang="en-US" dirty="0"/>
              <a:t>No, count is reference to variable count stored within closure, value of count within closure updated to 1, the old number is garbage collected</a:t>
            </a:r>
          </a:p>
          <a:p>
            <a:pPr lvl="2"/>
            <a:r>
              <a:rPr lang="en-US" dirty="0"/>
              <a:t>Count is private data</a:t>
            </a:r>
          </a:p>
          <a:p>
            <a:pPr lvl="1"/>
            <a:r>
              <a:rPr lang="en-US" dirty="0"/>
              <a:t>What’s interesting is that if the return value of `</a:t>
            </a:r>
            <a:r>
              <a:rPr lang="en-US" dirty="0" err="1"/>
              <a:t>makeCounter</a:t>
            </a:r>
            <a:r>
              <a:rPr lang="en-US" dirty="0"/>
              <a:t>()` is not saved in the variable `counter`, and we continue to run the function itself, then the counter does not in fact increment</a:t>
            </a:r>
          </a:p>
          <a:p>
            <a:pPr lvl="2"/>
            <a:r>
              <a:rPr lang="en-US" dirty="0"/>
              <a:t>Is it because the `counter` variable saves each iteration of `count`, whereas the function itself does not?</a:t>
            </a:r>
          </a:p>
          <a:p>
            <a:pPr lvl="1"/>
            <a:r>
              <a:rPr lang="en-US" dirty="0"/>
              <a:t>MDN: </a:t>
            </a:r>
            <a:r>
              <a:rPr lang="en-US" i="1" dirty="0"/>
              <a:t>“A closure is a special kind of object that combines two things: a function, and the environment in which that function was created. The environment consists of any local variables that were in-scope at the time that the closure was created.”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657CA-3405-6F4A-B7CE-6B05AE09A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27" y="1346201"/>
            <a:ext cx="3615104" cy="2697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30D458-F7E4-8B44-A0C0-72D86EBD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810" y="365125"/>
            <a:ext cx="2622033" cy="2889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1620A-09CB-0545-9017-16481C1E1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892" y="3595348"/>
            <a:ext cx="2603455" cy="2948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F834B5-008B-D641-BBDA-F77539427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733" y="4632367"/>
            <a:ext cx="3900077" cy="7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3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E894-8C95-DD47-BFA2-C09E3121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 closures warmup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AC98-5782-9D48-A6CE-758C9078E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Create </a:t>
            </a:r>
            <a:r>
              <a:rPr lang="en-US" dirty="0" err="1"/>
              <a:t>makeCounterLogger</a:t>
            </a:r>
            <a:r>
              <a:rPr lang="en-US" dirty="0"/>
              <a:t>() that takes number as argument and returns function. When invoked with a second number, count up or down from first number to second number. So the HOF offers one bound, the calling function offers another bound, log the numbers in between.</a:t>
            </a:r>
          </a:p>
          <a:p>
            <a:r>
              <a:rPr lang="en-US" dirty="0"/>
              <a:t>2. Implement a </a:t>
            </a:r>
            <a:r>
              <a:rPr lang="en-US" dirty="0" err="1"/>
              <a:t>todo</a:t>
            </a:r>
            <a:r>
              <a:rPr lang="en-US" dirty="0"/>
              <a:t> list that does the following:</a:t>
            </a:r>
          </a:p>
          <a:p>
            <a:pPr lvl="1"/>
            <a:r>
              <a:rPr lang="en-US" dirty="0"/>
              <a:t>Add argument to list</a:t>
            </a:r>
          </a:p>
          <a:p>
            <a:pPr lvl="1"/>
            <a:r>
              <a:rPr lang="en-US" dirty="0"/>
              <a:t>Remove argument to list (if already exists)</a:t>
            </a:r>
          </a:p>
          <a:p>
            <a:pPr lvl="1"/>
            <a:r>
              <a:rPr lang="en-US" dirty="0"/>
              <a:t>If no arguments, logs all items</a:t>
            </a:r>
          </a:p>
          <a:p>
            <a:pPr lvl="1"/>
            <a:r>
              <a:rPr lang="en-US" dirty="0"/>
              <a:t>If empty list, log message</a:t>
            </a:r>
          </a:p>
        </p:txBody>
      </p:sp>
    </p:spTree>
    <p:extLst>
      <p:ext uri="{BB962C8B-B14F-4D97-AF65-F5344CB8AC3E}">
        <p14:creationId xmlns:p14="http://schemas.microsoft.com/office/powerpoint/2010/main" val="3192168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4B0E-8670-C343-ABD4-1D23A048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 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FFDA0-1A12-B54C-B19D-F5C70E143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Create HOF that logs positive multiple of passed in number up to 100.</a:t>
            </a:r>
          </a:p>
          <a:p>
            <a:r>
              <a:rPr lang="en-US" dirty="0"/>
              <a:t>2. Write program with add and subtract functions to manipulate running value.</a:t>
            </a:r>
          </a:p>
          <a:p>
            <a:r>
              <a:rPr lang="en-US" dirty="0"/>
              <a:t>3. Write function that takes two arguments, one a function and the other the argument.</a:t>
            </a:r>
          </a:p>
          <a:p>
            <a:r>
              <a:rPr lang="en-US" dirty="0"/>
              <a:t>4. The limit of function scope</a:t>
            </a:r>
          </a:p>
        </p:txBody>
      </p:sp>
    </p:spTree>
    <p:extLst>
      <p:ext uri="{BB962C8B-B14F-4D97-AF65-F5344CB8AC3E}">
        <p14:creationId xmlns:p14="http://schemas.microsoft.com/office/powerpoint/2010/main" val="270191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180F-EE65-EB42-A915-0AE47123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6EC0-0AFB-EA40-8D09-D9B300226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6046" cy="4351338"/>
          </a:xfrm>
        </p:spPr>
        <p:txBody>
          <a:bodyPr/>
          <a:lstStyle/>
          <a:p>
            <a:r>
              <a:rPr lang="en-US" dirty="0"/>
              <a:t>We try to improve the </a:t>
            </a:r>
            <a:r>
              <a:rPr lang="en-US" dirty="0" err="1"/>
              <a:t>todo</a:t>
            </a:r>
            <a:r>
              <a:rPr lang="en-US" dirty="0"/>
              <a:t> list from earlier by returning an object from the function, instead of the single function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Replace </a:t>
            </a:r>
            <a:r>
              <a:rPr lang="en-US" dirty="0" err="1"/>
              <a:t>makeList</a:t>
            </a:r>
            <a:r>
              <a:rPr lang="en-US" dirty="0"/>
              <a:t>() with an object</a:t>
            </a:r>
          </a:p>
          <a:p>
            <a:pPr lvl="1"/>
            <a:r>
              <a:rPr lang="en-US" dirty="0"/>
              <a:t>How to allow access of </a:t>
            </a:r>
            <a:r>
              <a:rPr lang="en-US" dirty="0" err="1"/>
              <a:t>list.items</a:t>
            </a:r>
            <a:r>
              <a:rPr lang="en-US" dirty="0"/>
              <a:t>, but not the object storage (by limiting scope or making methods/variables private)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4297F-698D-E04C-813F-1881A14B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71" y="4296638"/>
            <a:ext cx="1699729" cy="1880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650D9-3A70-184C-B8AA-53F7455E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189" y="1171213"/>
            <a:ext cx="2825821" cy="364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B19265-17DC-4A43-B12A-51C4693F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236" y="2035210"/>
            <a:ext cx="1458290" cy="189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00BD-FAE1-B244-93CF-B3FA9A49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closures: making data 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E5F2A-C37A-3D49-8A14-1019D59D7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5866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Closures can force other </a:t>
            </a:r>
            <a:r>
              <a:rPr lang="en-US" dirty="0" err="1"/>
              <a:t>devs</a:t>
            </a:r>
            <a:r>
              <a:rPr lang="en-US" dirty="0"/>
              <a:t> to use the intended interface</a:t>
            </a:r>
          </a:p>
          <a:p>
            <a:pPr lvl="1"/>
            <a:r>
              <a:rPr lang="en-US" dirty="0"/>
              <a:t>Keeping collection of items private forces access via provided methods</a:t>
            </a:r>
          </a:p>
          <a:p>
            <a:pPr lvl="1"/>
            <a:r>
              <a:rPr lang="en-US" dirty="0"/>
              <a:t>Prevent unintended modification</a:t>
            </a:r>
          </a:p>
          <a:p>
            <a:r>
              <a:rPr lang="en-US" dirty="0"/>
              <a:t>However, it’s harder to extend the code since adding certain data might be out of scope</a:t>
            </a:r>
          </a:p>
          <a:p>
            <a:pPr lvl="1"/>
            <a:r>
              <a:rPr lang="en-US" dirty="0"/>
              <a:t>The only way to extend the code is to update the original code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2576A-5C17-CD45-B477-CBEB1F58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395" y="1743807"/>
            <a:ext cx="3641209" cy="2740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1CA61-6DC3-5844-91C3-C868A2CA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85" y="4672135"/>
            <a:ext cx="3716860" cy="1165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7404C-057B-B745-91BF-A8488BE1C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538" y="1743807"/>
            <a:ext cx="2693165" cy="292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2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CEE2-0BDD-9640-A85C-4AFB3CB4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and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CA8F1-D6B0-6B45-82CE-27962F65F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Closures + function review</a:t>
            </a:r>
          </a:p>
          <a:p>
            <a:r>
              <a:rPr lang="en-US" dirty="0"/>
              <a:t>Higher order functions</a:t>
            </a:r>
          </a:p>
          <a:p>
            <a:pPr lvl="1"/>
            <a:r>
              <a:rPr lang="en-US" dirty="0"/>
              <a:t>Practice</a:t>
            </a:r>
          </a:p>
          <a:p>
            <a:r>
              <a:rPr lang="en-US" dirty="0"/>
              <a:t>Closures and private data</a:t>
            </a:r>
          </a:p>
          <a:p>
            <a:pPr lvl="1"/>
            <a:r>
              <a:rPr lang="en-US" dirty="0"/>
              <a:t>Closures</a:t>
            </a:r>
          </a:p>
          <a:p>
            <a:r>
              <a:rPr lang="en-US" dirty="0"/>
              <a:t>Objects and closures</a:t>
            </a:r>
          </a:p>
          <a:p>
            <a:pPr lvl="1"/>
            <a:r>
              <a:rPr lang="en-US" dirty="0"/>
              <a:t>Banking with objects and closures</a:t>
            </a:r>
          </a:p>
          <a:p>
            <a:r>
              <a:rPr lang="en-US" dirty="0"/>
              <a:t>Garbage collection</a:t>
            </a:r>
          </a:p>
          <a:p>
            <a:pPr lvl="1"/>
            <a:r>
              <a:rPr lang="en-US" dirty="0"/>
              <a:t>How closures affect garbage collection</a:t>
            </a:r>
          </a:p>
          <a:p>
            <a:pPr lvl="1"/>
            <a:r>
              <a:rPr lang="en-US" dirty="0"/>
              <a:t>Practice</a:t>
            </a:r>
          </a:p>
          <a:p>
            <a:r>
              <a:rPr lang="en-US" dirty="0"/>
              <a:t>Partial function application</a:t>
            </a:r>
          </a:p>
          <a:p>
            <a:pPr lvl="1"/>
            <a:r>
              <a:rPr lang="en-US" dirty="0"/>
              <a:t>Practice</a:t>
            </a:r>
          </a:p>
          <a:p>
            <a:r>
              <a:rPr lang="en-US" dirty="0"/>
              <a:t>Immediately invoked function expressions</a:t>
            </a:r>
          </a:p>
          <a:p>
            <a:pPr lvl="1"/>
            <a:r>
              <a:rPr lang="en-US" dirty="0"/>
              <a:t>Create private scope with IIFE</a:t>
            </a:r>
          </a:p>
          <a:p>
            <a:pPr lvl="1"/>
            <a:r>
              <a:rPr lang="en-US" dirty="0"/>
              <a:t>Create private data with IIFE</a:t>
            </a:r>
          </a:p>
          <a:p>
            <a:pPr lvl="1"/>
            <a:r>
              <a:rPr lang="en-US" dirty="0"/>
              <a:t>Practice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4079569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DF168-B28F-E44F-80CC-8B54DA11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objects and 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9D6D0-C6E8-7047-8467-B99CE586F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1. Build object account, contains balance property</a:t>
            </a:r>
          </a:p>
          <a:p>
            <a:r>
              <a:rPr lang="en-US" dirty="0"/>
              <a:t>2. Add deposit that takes the value of deposit as argument, add deposit to balance and return.</a:t>
            </a:r>
          </a:p>
          <a:p>
            <a:r>
              <a:rPr lang="en-US" dirty="0"/>
              <a:t>3. Add withdraw, same as above, limit withdraw to 0.</a:t>
            </a:r>
          </a:p>
          <a:p>
            <a:r>
              <a:rPr lang="en-US" dirty="0"/>
              <a:t>4. Add transaction that contains array of transactions, each is object with type and amount properties.</a:t>
            </a:r>
          </a:p>
          <a:p>
            <a:r>
              <a:rPr lang="en-US" dirty="0"/>
              <a:t>5. Account creation code moved to function, new object returned every time.</a:t>
            </a:r>
          </a:p>
          <a:p>
            <a:r>
              <a:rPr lang="en-US" dirty="0"/>
              <a:t>6. An object manages accounts and that’s the bank. Create bank objects from factory functions.</a:t>
            </a:r>
          </a:p>
          <a:p>
            <a:r>
              <a:rPr lang="en-US" dirty="0"/>
              <a:t>7. Add </a:t>
            </a:r>
            <a:r>
              <a:rPr lang="en-US" dirty="0" err="1"/>
              <a:t>openAccount</a:t>
            </a:r>
            <a:r>
              <a:rPr lang="en-US" dirty="0"/>
              <a:t> to bank object, so new accounts are created, each starting with account number(start with 101).</a:t>
            </a:r>
          </a:p>
          <a:p>
            <a:r>
              <a:rPr lang="en-US" dirty="0"/>
              <a:t>8. Add new method that transfers money from one account to another.</a:t>
            </a:r>
          </a:p>
          <a:p>
            <a:r>
              <a:rPr lang="en-US" dirty="0"/>
              <a:t>9. User can access account balance, number, transactions list by calling methods, but not able to access those properties.</a:t>
            </a:r>
          </a:p>
          <a:p>
            <a:r>
              <a:rPr lang="en-US" dirty="0"/>
              <a:t>10. User should not access the list of accounts anymore.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Full code 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01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AC96-E0C4-B24B-9732-02EF0D5B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4CFDA-E859-3A40-8699-D728470CA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108" cy="476274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act of automatically freeing up memory</a:t>
            </a:r>
          </a:p>
          <a:p>
            <a:r>
              <a:rPr lang="en-US" dirty="0"/>
              <a:t>What would manual GC collection look like?</a:t>
            </a:r>
          </a:p>
          <a:p>
            <a:pPr lvl="1"/>
            <a:r>
              <a:rPr lang="en-US" dirty="0"/>
              <a:t>Look to the right, imagine if JS doesn’t have automatic GC</a:t>
            </a:r>
          </a:p>
          <a:p>
            <a:pPr lvl="1"/>
            <a:r>
              <a:rPr lang="en-US" dirty="0"/>
              <a:t>First request chunk of memory from system</a:t>
            </a:r>
          </a:p>
          <a:p>
            <a:pPr lvl="1"/>
            <a:r>
              <a:rPr lang="en-US" dirty="0"/>
              <a:t>Release memory back to system when no longer needed</a:t>
            </a:r>
          </a:p>
          <a:p>
            <a:pPr lvl="1"/>
            <a:r>
              <a:rPr lang="en-US" dirty="0"/>
              <a:t>Can’t directly assign values to variables but copy into allocated memory</a:t>
            </a:r>
          </a:p>
          <a:p>
            <a:pPr lvl="1"/>
            <a:r>
              <a:rPr lang="en-US" dirty="0"/>
              <a:t>Verify memory allocation worked?</a:t>
            </a:r>
          </a:p>
          <a:p>
            <a:pPr lvl="1"/>
            <a:r>
              <a:rPr lang="en-US" dirty="0"/>
              <a:t>The process is claim/test/copy/use/release</a:t>
            </a:r>
          </a:p>
          <a:p>
            <a:r>
              <a:rPr lang="en-US" dirty="0"/>
              <a:t>In JS, can simply declare </a:t>
            </a:r>
            <a:r>
              <a:rPr lang="en-US" dirty="0" err="1"/>
              <a:t>var</a:t>
            </a:r>
            <a:r>
              <a:rPr lang="en-US" dirty="0"/>
              <a:t> and set its value</a:t>
            </a:r>
          </a:p>
          <a:p>
            <a:pPr lvl="1"/>
            <a:r>
              <a:rPr lang="en-US" dirty="0"/>
              <a:t>Runtime handles it</a:t>
            </a:r>
          </a:p>
          <a:p>
            <a:pPr lvl="1"/>
            <a:r>
              <a:rPr lang="en-US" dirty="0"/>
              <a:t>Gets memory from system when new objects and primitive values are created</a:t>
            </a:r>
          </a:p>
          <a:p>
            <a:pPr lvl="1"/>
            <a:r>
              <a:rPr lang="en-US" dirty="0"/>
              <a:t>Released when program has no more references to them</a:t>
            </a:r>
          </a:p>
          <a:p>
            <a:r>
              <a:rPr lang="en-US" dirty="0"/>
              <a:t>So, when an object or value has no other variables, objects, or closures that maintain a reference to it, the memory is eligible for GC</a:t>
            </a:r>
          </a:p>
          <a:p>
            <a:pPr lvl="1"/>
            <a:r>
              <a:rPr lang="en-US" dirty="0"/>
              <a:t>As long as object/value remains accessible, JS won’t GC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7CC00-F98D-7F42-89E9-80CADB637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08" y="1825625"/>
            <a:ext cx="5329897" cy="1586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B0D5C4-3091-A74B-B917-647AF9063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08" y="3750205"/>
            <a:ext cx="4349750" cy="5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2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61BC-6664-4A45-AD09-691AC64C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collection – function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402D2-8A51-1747-ADC0-1B838C25F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1600200"/>
            <a:ext cx="5362331" cy="511830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Moving the last example into a function</a:t>
            </a:r>
          </a:p>
          <a:p>
            <a:r>
              <a:rPr lang="en-US" dirty="0"/>
              <a:t>When </a:t>
            </a:r>
            <a:r>
              <a:rPr lang="en-US" dirty="0" err="1"/>
              <a:t>logName</a:t>
            </a:r>
            <a:r>
              <a:rPr lang="en-US" dirty="0"/>
              <a:t> returns, Sarah assigned to name becomes eligible for collection</a:t>
            </a:r>
          </a:p>
          <a:p>
            <a:pPr lvl="1"/>
            <a:r>
              <a:rPr lang="en-US" dirty="0"/>
              <a:t>String no longer accessible to code, memory can be released</a:t>
            </a:r>
          </a:p>
          <a:p>
            <a:r>
              <a:rPr lang="en-US" dirty="0"/>
              <a:t>What if </a:t>
            </a:r>
            <a:r>
              <a:rPr lang="en-US" dirty="0" err="1"/>
              <a:t>logName</a:t>
            </a:r>
            <a:r>
              <a:rPr lang="en-US" dirty="0"/>
              <a:t> returns name, and this is saved?</a:t>
            </a:r>
          </a:p>
          <a:p>
            <a:pPr lvl="1"/>
            <a:r>
              <a:rPr lang="en-US" dirty="0"/>
              <a:t>There are two Sarah values in memory since it’s a primitive value, only one is eligible (remember primitive values get copied and not referenced) for GC</a:t>
            </a:r>
          </a:p>
          <a:p>
            <a:r>
              <a:rPr lang="en-US" dirty="0"/>
              <a:t>What if </a:t>
            </a:r>
            <a:r>
              <a:rPr lang="en-US" dirty="0" err="1"/>
              <a:t>logName</a:t>
            </a:r>
            <a:r>
              <a:rPr lang="en-US" dirty="0"/>
              <a:t> stores the Sarah value as property of an object?</a:t>
            </a:r>
          </a:p>
          <a:p>
            <a:pPr lvl="1"/>
            <a:r>
              <a:rPr lang="en-US" dirty="0"/>
              <a:t>Then the variable is assigned the value which is a reference to object literal</a:t>
            </a:r>
          </a:p>
          <a:p>
            <a:pPr lvl="1"/>
            <a:r>
              <a:rPr lang="en-US" dirty="0"/>
              <a:t>Value returned not eligible for GC since it’s the same value assigned to name inside the </a:t>
            </a:r>
            <a:r>
              <a:rPr lang="en-US" dirty="0" err="1"/>
              <a:t>logName</a:t>
            </a:r>
            <a:r>
              <a:rPr lang="en-US" dirty="0"/>
              <a:t>()</a:t>
            </a:r>
          </a:p>
          <a:p>
            <a:r>
              <a:rPr lang="en-US" dirty="0"/>
              <a:t>Note: </a:t>
            </a:r>
            <a:r>
              <a:rPr lang="en-US" dirty="0" err="1"/>
              <a:t>var</a:t>
            </a:r>
            <a:r>
              <a:rPr lang="en-US" dirty="0"/>
              <a:t> is not necessarily eligible for GC when it goes out of scope, not when references to the object or value it referenced may still exist elsewhere</a:t>
            </a:r>
          </a:p>
          <a:p>
            <a:pPr lvl="1"/>
            <a:r>
              <a:rPr lang="en-US" dirty="0"/>
              <a:t>If the </a:t>
            </a:r>
            <a:r>
              <a:rPr lang="en-US" dirty="0" err="1"/>
              <a:t>var</a:t>
            </a:r>
            <a:r>
              <a:rPr lang="en-US" dirty="0"/>
              <a:t> is the sole remaining reference to object or value, then it becomes eligible</a:t>
            </a:r>
          </a:p>
          <a:p>
            <a:r>
              <a:rPr lang="en-US" dirty="0"/>
              <a:t>Optional reading from MDN on how JS implements GC: </a:t>
            </a:r>
            <a:r>
              <a:rPr lang="en-US" dirty="0">
                <a:hlinkClick r:id="rId2"/>
              </a:rPr>
              <a:t>https://developer.mozilla.org/en-US/docs/Web/JavaScript/Memory_Management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68BC9-B397-2042-94C7-AF6FD906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630" y="1447801"/>
            <a:ext cx="5302773" cy="1521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0B414-23E3-5C49-9A8C-05D54E24A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30" y="3098800"/>
            <a:ext cx="5487490" cy="1657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FB5EA-03A3-C847-A605-3A6B4301E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630" y="4785317"/>
            <a:ext cx="5102470" cy="193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95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9546-109F-7546-A010-6012B316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closures affect garbage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45F72-0B7C-A74A-BECF-CB61E641D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1246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Closures stores reference to all variables it can access, each </a:t>
            </a:r>
            <a:r>
              <a:rPr lang="en-US" dirty="0" err="1"/>
              <a:t>var</a:t>
            </a:r>
            <a:r>
              <a:rPr lang="en-US" dirty="0"/>
              <a:t> references an object or primitive value</a:t>
            </a:r>
          </a:p>
          <a:p>
            <a:pPr lvl="1"/>
            <a:r>
              <a:rPr lang="en-US" dirty="0"/>
              <a:t>As long as closures exists, </a:t>
            </a:r>
            <a:r>
              <a:rPr lang="en-US" dirty="0" err="1"/>
              <a:t>vars</a:t>
            </a:r>
            <a:r>
              <a:rPr lang="en-US" dirty="0"/>
              <a:t> remain in existence, objects or values they reference endures</a:t>
            </a:r>
          </a:p>
          <a:p>
            <a:pPr lvl="1"/>
            <a:r>
              <a:rPr lang="en-US" dirty="0"/>
              <a:t>So objects or values referenced by variables the closure keeps can’t be </a:t>
            </a:r>
            <a:r>
              <a:rPr lang="en-US" dirty="0" err="1"/>
              <a:t>GC’ed</a:t>
            </a:r>
            <a:endParaRPr lang="en-US" dirty="0"/>
          </a:p>
          <a:p>
            <a:pPr lvl="1"/>
            <a:r>
              <a:rPr lang="en-US" dirty="0"/>
              <a:t>Sidebar, there are cases where a value should be </a:t>
            </a:r>
            <a:r>
              <a:rPr lang="en-US" dirty="0" err="1"/>
              <a:t>GC’ed</a:t>
            </a:r>
            <a:r>
              <a:rPr lang="en-US" dirty="0"/>
              <a:t> but might not be: </a:t>
            </a:r>
            <a:r>
              <a:rPr lang="en-US" dirty="0">
                <a:hlinkClick r:id="rId2"/>
              </a:rPr>
              <a:t>https://stackoverflow.com/questions/24468713/javascript-closures-concerning-unreferenced-variables</a:t>
            </a:r>
            <a:endParaRPr lang="en-US" dirty="0"/>
          </a:p>
          <a:p>
            <a:r>
              <a:rPr lang="en-US" dirty="0"/>
              <a:t>In example, </a:t>
            </a:r>
            <a:r>
              <a:rPr lang="en-US" dirty="0" err="1"/>
              <a:t>helloSteve</a:t>
            </a:r>
            <a:r>
              <a:rPr lang="en-US" dirty="0"/>
              <a:t> references function that closes over name, which now contains Steve string</a:t>
            </a:r>
          </a:p>
          <a:p>
            <a:r>
              <a:rPr lang="en-US" dirty="0"/>
              <a:t>Closure must keep the name around, references to Steve must also stick around, so this string Steve can’t be </a:t>
            </a:r>
            <a:r>
              <a:rPr lang="en-US" dirty="0" err="1"/>
              <a:t>GC’ed</a:t>
            </a:r>
            <a:endParaRPr lang="en-US" dirty="0"/>
          </a:p>
          <a:p>
            <a:r>
              <a:rPr lang="en-US" dirty="0"/>
              <a:t>When </a:t>
            </a:r>
            <a:r>
              <a:rPr lang="en-US" dirty="0" err="1"/>
              <a:t>helloSteve</a:t>
            </a:r>
            <a:r>
              <a:rPr lang="en-US" dirty="0"/>
              <a:t> is called later, it needs access to name still</a:t>
            </a:r>
          </a:p>
          <a:p>
            <a:r>
              <a:rPr lang="en-US" dirty="0"/>
              <a:t>Before Steve can be </a:t>
            </a:r>
            <a:r>
              <a:rPr lang="en-US" dirty="0" err="1"/>
              <a:t>GC’ed</a:t>
            </a:r>
            <a:r>
              <a:rPr lang="en-US" dirty="0"/>
              <a:t>, must ensure nothing else in program references Steve, which includes every closure that has access to the Steve string</a:t>
            </a:r>
          </a:p>
          <a:p>
            <a:pPr lvl="1"/>
            <a:r>
              <a:rPr lang="en-US" dirty="0"/>
              <a:t>If that’s necessary, then assign null to the item that references it, this dereferences it -&gt; this way, Steve is dereferenced through the name variable</a:t>
            </a:r>
          </a:p>
          <a:p>
            <a:pPr lvl="1"/>
            <a:r>
              <a:rPr lang="en-US" dirty="0"/>
              <a:t>If nothing else has reference to Steve, then JS can GC it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9584B-8C5C-8540-8B10-A38343ED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085" y="1825625"/>
            <a:ext cx="3480296" cy="159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0E537-72C9-9043-9754-2948C7E90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085" y="3785394"/>
            <a:ext cx="452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DE70B-92E6-CB44-A1C9-B93C8364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085" y="4382600"/>
            <a:ext cx="1866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D31B-DEB2-B64E-8885-790EB48D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closures affect garbage collection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8FD81-8D5F-CE4D-86EF-CAEFD320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3500" cy="37369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happens when we introduce a variable prior to returning the anonymous function?</a:t>
            </a:r>
          </a:p>
          <a:p>
            <a:pPr lvl="1"/>
            <a:r>
              <a:rPr lang="en-US" dirty="0"/>
              <a:t>Creates message local variable</a:t>
            </a:r>
          </a:p>
          <a:p>
            <a:pPr lvl="1"/>
            <a:r>
              <a:rPr lang="en-US" dirty="0"/>
              <a:t>Anonymous function closes over both name and message variables</a:t>
            </a:r>
          </a:p>
          <a:p>
            <a:pPr lvl="1"/>
            <a:r>
              <a:rPr lang="en-US" dirty="0"/>
              <a:t>This prevents GC on both strings, theoretically</a:t>
            </a:r>
          </a:p>
          <a:p>
            <a:pPr lvl="1"/>
            <a:r>
              <a:rPr lang="en-US" dirty="0"/>
              <a:t>Notice name isn’t referenced within </a:t>
            </a:r>
            <a:r>
              <a:rPr lang="en-US" dirty="0" err="1"/>
              <a:t>helloSteve</a:t>
            </a:r>
            <a:r>
              <a:rPr lang="en-US" dirty="0"/>
              <a:t> function (because name isn’t enclosed in the returned anonymous function), so some browsers might or might not GC collect Steve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24D4F-B46A-3942-B7C0-5F8D4658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77" y="2007394"/>
            <a:ext cx="3810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19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D1B1-18BF-F643-B74A-CC678A68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 Closures and GC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94BC8-91A8-E14D-AE21-7E447C0C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When does GC occur to different variables based on whether they are: global </a:t>
            </a:r>
            <a:r>
              <a:rPr lang="en-US" dirty="0" err="1"/>
              <a:t>var</a:t>
            </a:r>
            <a:r>
              <a:rPr lang="en-US" dirty="0"/>
              <a:t>, part of a function, or part of a function within another function =&gt; choices include: after the value is reassigned within a function, after a value is passed in a local function, where it’s copied, so the original copy can be </a:t>
            </a:r>
            <a:r>
              <a:rPr lang="en-US" dirty="0" err="1"/>
              <a:t>Gc’ed</a:t>
            </a:r>
            <a:r>
              <a:rPr lang="en-US" dirty="0"/>
              <a:t>, once a function returns, or once a program terminates</a:t>
            </a:r>
          </a:p>
          <a:p>
            <a:r>
              <a:rPr lang="en-US" dirty="0"/>
              <a:t>2. When a function execution (with variable) is assigned to a variable, the variable is only available for GC once the programs finishes</a:t>
            </a:r>
          </a:p>
        </p:txBody>
      </p:sp>
    </p:spTree>
    <p:extLst>
      <p:ext uri="{BB962C8B-B14F-4D97-AF65-F5344CB8AC3E}">
        <p14:creationId xmlns:p14="http://schemas.microsoft.com/office/powerpoint/2010/main" val="602869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55932-29D2-7248-9BAF-627F6DBC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 GC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15734-5A2B-5247-B9A5-F6AA424A7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What auto GC means</a:t>
            </a:r>
          </a:p>
          <a:p>
            <a:r>
              <a:rPr lang="en-US" dirty="0"/>
              <a:t>2. What variables are available for GC within a function, when another </a:t>
            </a:r>
            <a:r>
              <a:rPr lang="en-US" dirty="0" err="1"/>
              <a:t>var</a:t>
            </a:r>
            <a:r>
              <a:rPr lang="en-US" dirty="0"/>
              <a:t> is declared in the global scope?</a:t>
            </a:r>
          </a:p>
          <a:p>
            <a:r>
              <a:rPr lang="en-US" dirty="0"/>
              <a:t>3. When global variables can be </a:t>
            </a:r>
            <a:r>
              <a:rPr lang="en-US" dirty="0" err="1"/>
              <a:t>GC’ed</a:t>
            </a:r>
            <a:r>
              <a:rPr lang="en-US" dirty="0"/>
              <a:t>.</a:t>
            </a:r>
          </a:p>
          <a:p>
            <a:r>
              <a:rPr lang="en-US" dirty="0"/>
              <a:t>4. When can a function scoped variable be </a:t>
            </a:r>
            <a:r>
              <a:rPr lang="en-US" dirty="0" err="1"/>
              <a:t>GC’ed</a:t>
            </a:r>
            <a:r>
              <a:rPr lang="en-US" dirty="0"/>
              <a:t>, if the variable </a:t>
            </a:r>
            <a:r>
              <a:rPr lang="en-US" dirty="0" err="1"/>
              <a:t>swas</a:t>
            </a:r>
            <a:r>
              <a:rPr lang="en-US" dirty="0"/>
              <a:t> wrapped within a closure.</a:t>
            </a:r>
          </a:p>
          <a:p>
            <a:r>
              <a:rPr lang="en-US" dirty="0"/>
              <a:t>5. Can a global </a:t>
            </a:r>
            <a:r>
              <a:rPr lang="en-US" dirty="0" err="1"/>
              <a:t>var</a:t>
            </a:r>
            <a:r>
              <a:rPr lang="en-US" dirty="0"/>
              <a:t> ever be </a:t>
            </a:r>
            <a:r>
              <a:rPr lang="en-US" dirty="0" err="1"/>
              <a:t>GC’ed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6584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A97E3-0569-4F42-984A-75CBADC5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function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D86B-B6B9-A14C-954B-D5A6B4EF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8877" cy="4351338"/>
          </a:xfrm>
        </p:spPr>
        <p:txBody>
          <a:bodyPr/>
          <a:lstStyle/>
          <a:p>
            <a:r>
              <a:rPr lang="en-US" dirty="0"/>
              <a:t>Review that closures allow us to invoke functions with more flexibility</a:t>
            </a:r>
          </a:p>
          <a:p>
            <a:pPr lvl="1"/>
            <a:r>
              <a:rPr lang="en-US" dirty="0"/>
              <a:t>What if we want to call add, but with the first argument set to 1</a:t>
            </a:r>
          </a:p>
          <a:p>
            <a:pPr lvl="1"/>
            <a:r>
              <a:rPr lang="en-US" dirty="0"/>
              <a:t>What if we want even more stability and use different arguments?</a:t>
            </a:r>
          </a:p>
          <a:p>
            <a:pPr lvl="1"/>
            <a:r>
              <a:rPr lang="en-US" dirty="0"/>
              <a:t>Partial function application has the answer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A344B-10FF-7946-BDF2-E76B5381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926" y="1825625"/>
            <a:ext cx="3110584" cy="2488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82B54-F208-DD4B-9346-4758DE4D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926" y="4449029"/>
            <a:ext cx="2754870" cy="84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50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C667-536F-034C-ABD6-34853185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4C3E5-7186-BA42-9956-73A641EFC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678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several parts to a PFA</a:t>
            </a:r>
          </a:p>
          <a:p>
            <a:pPr lvl="1"/>
            <a:r>
              <a:rPr lang="en-US" dirty="0"/>
              <a:t>Generator: creates new function</a:t>
            </a:r>
          </a:p>
          <a:p>
            <a:pPr lvl="1"/>
            <a:r>
              <a:rPr lang="en-US" dirty="0"/>
              <a:t>Applicator: function created by the generator</a:t>
            </a:r>
          </a:p>
          <a:p>
            <a:pPr lvl="1"/>
            <a:r>
              <a:rPr lang="en-US" dirty="0"/>
              <a:t>Primary: called by the generator</a:t>
            </a:r>
          </a:p>
          <a:p>
            <a:r>
              <a:rPr lang="en-US" dirty="0"/>
              <a:t>In the example</a:t>
            </a:r>
          </a:p>
          <a:p>
            <a:pPr lvl="1"/>
            <a:r>
              <a:rPr lang="en-US" dirty="0"/>
              <a:t>The example on the right is not meaningful, but merely to demonstrate the relationship between the </a:t>
            </a:r>
            <a:r>
              <a:rPr lang="en-US" dirty="0" err="1"/>
              <a:t>primaryFunction</a:t>
            </a:r>
            <a:r>
              <a:rPr lang="en-US" dirty="0"/>
              <a:t>, the </a:t>
            </a:r>
            <a:r>
              <a:rPr lang="en-US" dirty="0" err="1"/>
              <a:t>generatorFunction</a:t>
            </a:r>
            <a:r>
              <a:rPr lang="en-US" dirty="0"/>
              <a:t>, and the </a:t>
            </a:r>
            <a:r>
              <a:rPr lang="en-US" dirty="0" err="1"/>
              <a:t>applicatorFunction</a:t>
            </a:r>
            <a:r>
              <a:rPr lang="en-US" dirty="0"/>
              <a:t> created from the </a:t>
            </a:r>
            <a:r>
              <a:rPr lang="en-US" dirty="0" err="1"/>
              <a:t>generatorFunction</a:t>
            </a:r>
            <a:endParaRPr lang="en-US" dirty="0"/>
          </a:p>
          <a:p>
            <a:pPr lvl="1"/>
            <a:r>
              <a:rPr lang="en-US" dirty="0"/>
              <a:t>The point of PFA is to time when each argument gets passed 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2DC29-FCBA-0546-9F58-4F285EA21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08" y="1825625"/>
            <a:ext cx="4903803" cy="25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4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C08A-3593-AD4A-8345-C5EBF6C2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function application: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6DDBF-153C-1C4A-B4C4-C5517F56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93" y="1690688"/>
            <a:ext cx="453096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Going back 2 slides to the </a:t>
            </a:r>
            <a:r>
              <a:rPr lang="en-US" dirty="0" err="1"/>
              <a:t>makeAdd</a:t>
            </a:r>
            <a:r>
              <a:rPr lang="en-US" dirty="0"/>
              <a:t> example, we can now write a generator function that saves the first number, and returns applicator function called later to add the second number</a:t>
            </a:r>
          </a:p>
          <a:p>
            <a:pPr lvl="1"/>
            <a:r>
              <a:rPr lang="en-US" dirty="0"/>
              <a:t>Primary function: add()</a:t>
            </a:r>
          </a:p>
          <a:p>
            <a:pPr lvl="1"/>
            <a:r>
              <a:rPr lang="en-US" dirty="0"/>
              <a:t>applicator = function(number)</a:t>
            </a:r>
          </a:p>
          <a:p>
            <a:pPr lvl="1"/>
            <a:r>
              <a:rPr lang="en-US" dirty="0" err="1"/>
              <a:t>generatorFunction</a:t>
            </a:r>
            <a:r>
              <a:rPr lang="en-US" dirty="0"/>
              <a:t> = </a:t>
            </a:r>
            <a:r>
              <a:rPr lang="en-US" dirty="0" err="1"/>
              <a:t>makeAddN</a:t>
            </a:r>
            <a:r>
              <a:rPr lang="en-US" dirty="0"/>
              <a:t>()</a:t>
            </a:r>
          </a:p>
          <a:p>
            <a:r>
              <a:rPr lang="en-US" dirty="0"/>
              <a:t>Closure let us:</a:t>
            </a:r>
          </a:p>
          <a:p>
            <a:pPr lvl="1"/>
            <a:r>
              <a:rPr lang="en-US" dirty="0"/>
              <a:t>carry around a reference to variable addend, which is a local variable in </a:t>
            </a:r>
            <a:r>
              <a:rPr lang="en-US" dirty="0" err="1"/>
              <a:t>makeAddN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Allows applicator to use value of addend later, after </a:t>
            </a:r>
            <a:r>
              <a:rPr lang="en-US" dirty="0" err="1"/>
              <a:t>makeAddN</a:t>
            </a:r>
            <a:r>
              <a:rPr lang="en-US" dirty="0"/>
              <a:t> finishes running</a:t>
            </a:r>
          </a:p>
          <a:p>
            <a:pPr lvl="1"/>
            <a:r>
              <a:rPr lang="en-US" dirty="0"/>
              <a:t>Closure lets us define private data that persists for function’s lifetime</a:t>
            </a:r>
          </a:p>
          <a:p>
            <a:pPr lvl="1"/>
            <a:r>
              <a:rPr lang="en-US" dirty="0"/>
              <a:t>Allows functionality and data to be packaged together</a:t>
            </a:r>
          </a:p>
          <a:p>
            <a:pPr lvl="1"/>
            <a:r>
              <a:rPr lang="en-US" dirty="0"/>
              <a:t>Functions can be passed around without losing private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9257D-01B7-D049-B434-1AD15F04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028" y="1825625"/>
            <a:ext cx="4899928" cy="2605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89E4B-E666-8043-AC01-A183DD47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028" y="4566260"/>
            <a:ext cx="2876062" cy="6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8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4318-02C0-D645-B934-3876471A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Closures and functions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41C8-058F-4446-8179-96C2CDBEC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229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Functions are created with the `function` keyword</a:t>
            </a:r>
          </a:p>
          <a:p>
            <a:r>
              <a:rPr lang="en-US" dirty="0"/>
              <a:t>There are two ways to define a function:</a:t>
            </a:r>
          </a:p>
          <a:p>
            <a:pPr lvl="1"/>
            <a:r>
              <a:rPr lang="en-US" dirty="0"/>
              <a:t>Function declaration syntax</a:t>
            </a:r>
          </a:p>
          <a:p>
            <a:pPr lvl="1"/>
            <a:r>
              <a:rPr lang="en-US" dirty="0"/>
              <a:t>Function expression syntax</a:t>
            </a:r>
          </a:p>
          <a:p>
            <a:r>
              <a:rPr lang="en-US" dirty="0"/>
              <a:t>When would you use a function expression? </a:t>
            </a:r>
          </a:p>
          <a:p>
            <a:pPr lvl="1"/>
            <a:r>
              <a:rPr lang="en-US" dirty="0"/>
              <a:t>When passing function to another function as argument or return value</a:t>
            </a:r>
          </a:p>
          <a:p>
            <a:r>
              <a:rPr lang="en-US" dirty="0"/>
              <a:t>Functions observe lexical scoping rules:</a:t>
            </a:r>
          </a:p>
          <a:p>
            <a:pPr lvl="1"/>
            <a:r>
              <a:rPr lang="en-US" dirty="0"/>
              <a:t>Access any variables defined within it</a:t>
            </a:r>
          </a:p>
          <a:p>
            <a:pPr lvl="1"/>
            <a:r>
              <a:rPr lang="en-US" dirty="0"/>
              <a:t>Access any variables in scope based on context where function was defined</a:t>
            </a:r>
          </a:p>
          <a:p>
            <a:r>
              <a:rPr lang="en-US" dirty="0"/>
              <a:t>Review of functional scope and lexical scoping rules: </a:t>
            </a:r>
            <a:r>
              <a:rPr lang="en-US" dirty="0">
                <a:hlinkClick r:id="rId2"/>
              </a:rPr>
              <a:t>https://launchschool.com/lessons/511a561c/assignments/a480ef58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2D0E4-0AAF-B844-A423-D9CDD341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76" y="1825625"/>
            <a:ext cx="4270935" cy="1756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A811B-CF96-1C40-AA74-979F54C18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376" y="4787152"/>
            <a:ext cx="5349547" cy="73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02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42CC-25E3-A84A-A16D-C3FF8422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partial function application works: closure and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7023D-F07B-2D4E-B320-AC50FFA9D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165"/>
            <a:ext cx="4765431" cy="12927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 closure works with the </a:t>
            </a:r>
            <a:r>
              <a:rPr lang="en-US" dirty="0" err="1"/>
              <a:t>makeAddN</a:t>
            </a:r>
            <a:r>
              <a:rPr lang="en-US" dirty="0"/>
              <a:t>() function</a:t>
            </a:r>
          </a:p>
          <a:p>
            <a:r>
              <a:rPr lang="en-US" dirty="0"/>
              <a:t>Problem: not reusable, what if we want to have a multiply primary?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F3418-58A6-7D49-B245-1CE5F326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0" y="1213118"/>
            <a:ext cx="3662481" cy="2365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7E6360-F637-DE4B-8D0D-D12C08D5D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3487943"/>
            <a:ext cx="3811682" cy="2585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575B11-C879-E640-BEC7-C84B54B04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78" y="5949926"/>
            <a:ext cx="4885104" cy="908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F06D00-5F51-0140-A468-F97A5AA75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054" y="3280768"/>
            <a:ext cx="2016861" cy="801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CBFEB-56AC-8E4A-B688-11ECD61C5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054" y="4352232"/>
            <a:ext cx="2839616" cy="144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13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450E-8641-484F-9803-D06592E0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function application: a more flexible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CE59-7406-E24A-AC48-0034595A3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83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general purpose generator function, applies single argument to any two-argument primary</a:t>
            </a:r>
          </a:p>
          <a:p>
            <a:pPr lvl="1"/>
            <a:r>
              <a:rPr lang="en-US" dirty="0"/>
              <a:t>Primary function: add()</a:t>
            </a:r>
          </a:p>
          <a:p>
            <a:pPr lvl="1"/>
            <a:r>
              <a:rPr lang="en-US" dirty="0"/>
              <a:t>Generator function: partial()</a:t>
            </a:r>
          </a:p>
          <a:p>
            <a:pPr lvl="1"/>
            <a:r>
              <a:rPr lang="en-US" dirty="0"/>
              <a:t>Creator function: add1()</a:t>
            </a:r>
          </a:p>
          <a:p>
            <a:pPr lvl="1"/>
            <a:r>
              <a:rPr lang="en-US" dirty="0"/>
              <a:t>Partial function: repeat()</a:t>
            </a:r>
          </a:p>
          <a:p>
            <a:r>
              <a:rPr lang="en-US" dirty="0"/>
              <a:t>In the example on the right, the creator function is assigned the execution of the generator function, which takes a partial function in as an argument; the creator function then passes in a second parameter that works together with the primary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65C71-1D46-AE46-B766-F7197E1A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927" y="1825625"/>
            <a:ext cx="2543269" cy="3156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47932D-94D3-7243-B558-92DDE67C3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27" y="5117489"/>
            <a:ext cx="2157349" cy="13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13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3181-5C00-EF4F-88BD-D00DDD94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PFA: using bind()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00742-5C75-364A-9F3C-4C6EAB28C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5031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While bind() can be used to set an explicit execution context, it can also be used to make a function with pre-specified initial arguments</a:t>
            </a:r>
          </a:p>
          <a:p>
            <a:r>
              <a:rPr lang="en-US" dirty="0">
                <a:solidFill>
                  <a:srgbClr val="FF0000"/>
                </a:solidFill>
              </a:rPr>
              <a:t>Instead of assigning </a:t>
            </a:r>
            <a:r>
              <a:rPr lang="en-US" dirty="0" err="1">
                <a:solidFill>
                  <a:srgbClr val="FF0000"/>
                </a:solidFill>
              </a:rPr>
              <a:t>threeTimes</a:t>
            </a:r>
            <a:r>
              <a:rPr lang="en-US" dirty="0">
                <a:solidFill>
                  <a:srgbClr val="FF0000"/>
                </a:solidFill>
              </a:rPr>
              <a:t>() with partial, this can also be done with bind()</a:t>
            </a:r>
          </a:p>
          <a:p>
            <a:r>
              <a:rPr lang="en-US" dirty="0"/>
              <a:t>Closures have lots of similarities to objects, both allow code to be organized into data, and behavior that relies on that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0CBBE-F1B5-6544-9D1F-6989249C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6" y="1443648"/>
            <a:ext cx="3438663" cy="2173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64BFB4-E2EF-F64E-A4A9-5CB660A3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56" y="4001294"/>
            <a:ext cx="5359302" cy="24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72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902C-1F99-C24B-8DE3-17807DC9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PFA: follow-up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8376E-A5AB-9447-9DE5-95C0FF120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Function that returns greetings.</a:t>
            </a:r>
          </a:p>
          <a:p>
            <a:r>
              <a:rPr lang="en-US" dirty="0"/>
              <a:t>2. Create a partial function that returns the right greeting when passed a name in the creator function.</a:t>
            </a:r>
          </a:p>
        </p:txBody>
      </p:sp>
    </p:spTree>
    <p:extLst>
      <p:ext uri="{BB962C8B-B14F-4D97-AF65-F5344CB8AC3E}">
        <p14:creationId xmlns:p14="http://schemas.microsoft.com/office/powerpoint/2010/main" val="3076596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CC05-F45C-F643-82AB-C829C97A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problems: PFA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A646E-8A2B-F545-B7CE-444579BE1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Use PFA to implement the generator function.</a:t>
            </a:r>
          </a:p>
          <a:p>
            <a:r>
              <a:rPr lang="en-US" dirty="0"/>
              <a:t>2. Implement the generator function.</a:t>
            </a:r>
          </a:p>
          <a:p>
            <a:r>
              <a:rPr lang="en-US" dirty="0"/>
              <a:t>3. Implement a more generic generator function.</a:t>
            </a:r>
          </a:p>
          <a:p>
            <a:r>
              <a:rPr lang="en-US" dirty="0"/>
              <a:t>4. How does closure work with a PFA?</a:t>
            </a:r>
          </a:p>
          <a:p>
            <a:pPr lvl="1"/>
            <a:r>
              <a:rPr lang="en-US" dirty="0"/>
              <a:t>When a new function is created, it retains access to all of the references visible to it in the lexical location of its creation</a:t>
            </a:r>
          </a:p>
          <a:p>
            <a:r>
              <a:rPr lang="en-US" dirty="0"/>
              <a:t>5. Implement the generator function.</a:t>
            </a:r>
          </a:p>
        </p:txBody>
      </p:sp>
    </p:spTree>
    <p:extLst>
      <p:ext uri="{BB962C8B-B14F-4D97-AF65-F5344CB8AC3E}">
        <p14:creationId xmlns:p14="http://schemas.microsoft.com/office/powerpoint/2010/main" val="3852392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4035-09E8-FB48-9B5E-2F1FD223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Immediately invoked function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5C87D-1A3C-5B4D-B43D-3E6171CD5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090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an IIFE?</a:t>
            </a:r>
          </a:p>
          <a:p>
            <a:pPr lvl="1"/>
            <a:r>
              <a:rPr lang="en-US" dirty="0"/>
              <a:t>Anonymous function defined and invoked simultaneously, </a:t>
            </a:r>
          </a:p>
          <a:p>
            <a:pPr lvl="1"/>
            <a:r>
              <a:rPr lang="en-US" dirty="0"/>
              <a:t>Looks like: pair of () around the function expression, () at end invokes function</a:t>
            </a:r>
          </a:p>
          <a:p>
            <a:pPr lvl="1"/>
            <a:r>
              <a:rPr lang="en-US" dirty="0"/>
              <a:t>Without the () around the function expression, the function can’t be invoked</a:t>
            </a:r>
          </a:p>
          <a:p>
            <a:pPr lvl="1"/>
            <a:r>
              <a:rPr lang="en-US" dirty="0"/>
              <a:t>() around a value doesn’t change the value, it’s a grouping operator that controls evaluation in expressions</a:t>
            </a:r>
          </a:p>
          <a:p>
            <a:pPr lvl="2"/>
            <a:r>
              <a:rPr lang="en-US" dirty="0"/>
              <a:t>So () results in the evaluation of what’s inside the expression, () means we want to parse the function definition as an expression, () means we can immediately invoke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63EA1-09CD-AD4A-84A8-A32F4E98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108" y="1825625"/>
            <a:ext cx="4607182" cy="1014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39C8F-1193-574F-9B9C-03DF576BC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08" y="3186812"/>
            <a:ext cx="3901342" cy="64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F4E1E-F5B8-3F47-8154-8DEB1E5E8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108" y="4176189"/>
            <a:ext cx="2274277" cy="965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926583-2736-534A-9C0A-6D3104967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628" y="5488248"/>
            <a:ext cx="2219071" cy="9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0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0A08-74AC-154A-8282-A455D658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 (2): takes arguments and return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B6CE-34F7-6F4B-BF90-9CFC93185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5031" cy="4351338"/>
          </a:xfrm>
        </p:spPr>
        <p:txBody>
          <a:bodyPr/>
          <a:lstStyle/>
          <a:p>
            <a:r>
              <a:rPr lang="en-US" dirty="0"/>
              <a:t>IIFE can take arguments and return values</a:t>
            </a:r>
          </a:p>
          <a:p>
            <a:r>
              <a:rPr lang="en-US" dirty="0"/>
              <a:t>Or in a different style, where argument list is inside outer set of parentheses</a:t>
            </a:r>
          </a:p>
          <a:p>
            <a:r>
              <a:rPr lang="en-US" dirty="0"/>
              <a:t>() can be omitted when function definition is an expression and doesn’t occur at beginning of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AA53A-8B00-424B-B108-7ED748DF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10" y="1825625"/>
            <a:ext cx="2900036" cy="780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4E025-2393-8E43-A4F5-FEE09174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810" y="2740635"/>
            <a:ext cx="2236968" cy="73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BEEDB2-AB59-854F-A3D8-324785529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810" y="3822700"/>
            <a:ext cx="2295281" cy="11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38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DB28-BC09-D44E-89C3-1A80FB0E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why is it useful? Private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5C6F-2699-0849-87AA-5F4E30C1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057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First, look at some potential problems: here’s a program that requires some addition</a:t>
            </a:r>
          </a:p>
          <a:p>
            <a:r>
              <a:rPr lang="en-US" dirty="0"/>
              <a:t>Log some values, but there’s a problem: if `</a:t>
            </a:r>
            <a:r>
              <a:rPr lang="en-US" dirty="0" err="1"/>
              <a:t>i</a:t>
            </a:r>
            <a:r>
              <a:rPr lang="en-US" dirty="0"/>
              <a:t>` already exists in the global scope, then this might alter the existing value</a:t>
            </a:r>
          </a:p>
          <a:p>
            <a:r>
              <a:rPr lang="en-US" dirty="0"/>
              <a:t>In that case, functions create their own scopes, so variable can be hidden from rest of the program</a:t>
            </a:r>
          </a:p>
          <a:p>
            <a:pPr lvl="1"/>
            <a:r>
              <a:rPr lang="en-US" dirty="0"/>
              <a:t>But another problem, does the program already contain a </a:t>
            </a:r>
            <a:r>
              <a:rPr lang="en-US" dirty="0" err="1"/>
              <a:t>loopAndLog</a:t>
            </a:r>
            <a:r>
              <a:rPr lang="en-US" dirty="0"/>
              <a:t>() function in the global scope? Otherwise one will overwrite another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71966-EB3C-6C43-82AF-4E4672F2A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0" y="1825625"/>
            <a:ext cx="5604051" cy="1307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01761-C47D-DF4A-B74A-A9AB3A7F0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70" y="3268174"/>
            <a:ext cx="3546970" cy="1291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711907-FD37-A04D-9750-79ACDED4C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70" y="4694237"/>
            <a:ext cx="3387341" cy="18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9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460C-9030-3F40-8421-E3EB8F36E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solution to not override other variables in the global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88769-841B-8846-AADE-8A285C5ED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3000" cy="4351338"/>
          </a:xfrm>
        </p:spPr>
        <p:txBody>
          <a:bodyPr/>
          <a:lstStyle/>
          <a:p>
            <a:r>
              <a:rPr lang="en-US" dirty="0"/>
              <a:t>Turn function declaration and invocation into IIFE</a:t>
            </a:r>
          </a:p>
          <a:p>
            <a:pPr lvl="1"/>
            <a:r>
              <a:rPr lang="en-US" dirty="0"/>
              <a:t>Has private scope for `</a:t>
            </a:r>
            <a:r>
              <a:rPr lang="en-US" dirty="0" err="1"/>
              <a:t>i</a:t>
            </a:r>
            <a:r>
              <a:rPr lang="en-US" dirty="0"/>
              <a:t>`, no clashing</a:t>
            </a:r>
          </a:p>
          <a:p>
            <a:pPr lvl="1"/>
            <a:r>
              <a:rPr lang="en-US" dirty="0"/>
              <a:t>Can also be passed into IIFE during invocation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26584-7781-BA41-A05F-C80FB67B0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500" y="1825625"/>
            <a:ext cx="3919141" cy="1832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282177-2EB7-EC46-931A-40C5ED12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500" y="4001294"/>
            <a:ext cx="3580912" cy="16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47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A1AC-3469-D049-9C28-C7F77A56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return FUNCTION with access to private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82D60-62EC-0149-94B9-0DE6A5A22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967"/>
            <a:ext cx="46482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E.g. a function that generates unique numbers</a:t>
            </a:r>
          </a:p>
          <a:p>
            <a:pPr lvl="1"/>
            <a:r>
              <a:rPr lang="en-US" dirty="0"/>
              <a:t>What if the `</a:t>
            </a:r>
            <a:r>
              <a:rPr lang="en-US" dirty="0" err="1"/>
              <a:t>studentId</a:t>
            </a:r>
            <a:r>
              <a:rPr lang="en-US" dirty="0"/>
              <a:t>` is reassigned unintentionally?</a:t>
            </a:r>
          </a:p>
          <a:p>
            <a:pPr lvl="1"/>
            <a:r>
              <a:rPr lang="en-US" dirty="0"/>
              <a:t>Then the function will not return unique IDs</a:t>
            </a:r>
          </a:p>
          <a:p>
            <a:pPr lvl="1"/>
            <a:r>
              <a:rPr lang="en-US" dirty="0"/>
              <a:t>Alternative? Function takes argument the user of function has control</a:t>
            </a:r>
          </a:p>
          <a:p>
            <a:pPr lvl="1"/>
            <a:r>
              <a:rPr lang="en-US" dirty="0"/>
              <a:t>Challenge: uniqueness of ID dependent on how well user can keep track of previously generated</a:t>
            </a:r>
          </a:p>
          <a:p>
            <a:pPr lvl="1"/>
            <a:r>
              <a:rPr lang="en-US" dirty="0"/>
              <a:t>IIFE: function is responsible by itself for tracking ID, without exposing IDs to being unintentionally reassigned</a:t>
            </a:r>
          </a:p>
          <a:p>
            <a:pPr lvl="2"/>
            <a:r>
              <a:rPr lang="en-US" dirty="0"/>
              <a:t>A creator function is assigned to an anonymous function, which returns another anonymous function</a:t>
            </a:r>
          </a:p>
          <a:p>
            <a:pPr lvl="2"/>
            <a:r>
              <a:rPr lang="en-US" dirty="0"/>
              <a:t>This function is immediately returned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4C105-C000-3E47-AFB4-EC5EE3FBB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47" y="1825625"/>
            <a:ext cx="3092555" cy="135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A6A04-121D-2F44-AB09-1BB2A66C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746" y="3518876"/>
            <a:ext cx="3092555" cy="16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3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38F2-3F5C-594A-87AD-DB3E9161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A review of functional scopes and lexical scoping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EEAE7-38F7-2044-8CD9-B35A6F37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scope?</a:t>
            </a:r>
          </a:p>
          <a:p>
            <a:pPr lvl="1"/>
            <a:r>
              <a:rPr lang="en-US" dirty="0"/>
              <a:t>Variable scope = part of program that can access variable by name</a:t>
            </a:r>
          </a:p>
          <a:p>
            <a:pPr lvl="1"/>
            <a:r>
              <a:rPr lang="en-US" dirty="0"/>
              <a:t>Variable scoping rules describe where language finds and retrieves values from previously declared variables</a:t>
            </a:r>
          </a:p>
          <a:p>
            <a:r>
              <a:rPr lang="en-US" dirty="0"/>
              <a:t>Every function creates a new variable scope in JS</a:t>
            </a:r>
          </a:p>
          <a:p>
            <a:r>
              <a:rPr lang="en-US" dirty="0"/>
              <a:t>Small program with no functions, exists within a single scope, the global scope</a:t>
            </a:r>
          </a:p>
          <a:p>
            <a:r>
              <a:rPr lang="en-US" dirty="0"/>
              <a:t>Adding a function results in the creation of function scope, in addition to the global scope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D83A3-A9B3-D142-80D0-D283F3C5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50" y="1690688"/>
            <a:ext cx="3543300" cy="2142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32D94-A415-9442-9DA5-1EE6FCED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550" y="3996446"/>
            <a:ext cx="2311400" cy="1355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BEF02-A514-E54B-81F3-E7687EA6D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50" y="5559021"/>
            <a:ext cx="3556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30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E36A-DC89-E247-A2FA-C7C233B4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return OBJECT with access to private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707E-02F8-914D-AF95-0F4A03CE9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0292" cy="4351338"/>
          </a:xfrm>
        </p:spPr>
        <p:txBody>
          <a:bodyPr/>
          <a:lstStyle/>
          <a:p>
            <a:r>
              <a:rPr lang="en-US" dirty="0"/>
              <a:t>Implement an object that maintains properties of items, one logs count of each item</a:t>
            </a:r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How to validate items (for duplicates) when pushed in? Add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B5813-B484-504B-80DE-133DD4B2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84" y="1403594"/>
            <a:ext cx="4692018" cy="1593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6259F-6817-B748-828E-37E0EAC1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984" y="3346693"/>
            <a:ext cx="1766665" cy="2611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EF4A8-F495-464F-B13E-1BAAABAC0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993" y="3706047"/>
            <a:ext cx="3029847" cy="18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6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F4E1-F23A-D04C-AC80-C53F32E6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return OBJECT with access to private data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BF307-FB84-2340-994E-F7E380FCB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4015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Can no longer add items that exist already</a:t>
            </a:r>
          </a:p>
          <a:p>
            <a:r>
              <a:rPr lang="en-US" dirty="0"/>
              <a:t>But users can still push items directly into the stocks list</a:t>
            </a:r>
          </a:p>
          <a:p>
            <a:r>
              <a:rPr lang="en-US" dirty="0"/>
              <a:t>IIFE can be used to make the list private, so new stocks can only be added using the designed method</a:t>
            </a:r>
          </a:p>
          <a:p>
            <a:pPr lvl="1"/>
            <a:r>
              <a:rPr lang="en-US" dirty="0"/>
              <a:t>An object would not be able to shield part of its content off</a:t>
            </a:r>
          </a:p>
          <a:p>
            <a:pPr lvl="1"/>
            <a:r>
              <a:rPr lang="en-US" dirty="0"/>
              <a:t>Only through turning it into a function expression, can we return some properties but make the data private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Not entirely clear why this won’t work if the function is not wrapped up as a function expression and immediately executed: error =&gt; </a:t>
            </a:r>
            <a:r>
              <a:rPr lang="en-US" dirty="0" err="1">
                <a:solidFill>
                  <a:srgbClr val="FF0000"/>
                </a:solidFill>
              </a:rPr>
              <a:t>inventory.addStock</a:t>
            </a:r>
            <a:r>
              <a:rPr lang="en-US" dirty="0">
                <a:solidFill>
                  <a:srgbClr val="FF0000"/>
                </a:solidFill>
              </a:rPr>
              <a:t> is not a function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 actually use function inventory() as an object factory and the object made from this function will also have the same scope (private data plus access to proper functions)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4ECA8-C0E4-434E-876E-62A4BE120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16" y="1825625"/>
            <a:ext cx="2407627" cy="3874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6C41D-A682-4940-BA80-12FEF164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855" y="1825625"/>
            <a:ext cx="3184307" cy="1886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3FCEF9-9CF8-794F-8C89-977CD3DF1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450" y="4001294"/>
            <a:ext cx="3440550" cy="246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76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53F6-00AB-9444-8F2F-982A9513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return OBJECT with access to private data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1894-A412-C849-9646-FDD47373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1343" cy="4351338"/>
          </a:xfrm>
        </p:spPr>
        <p:txBody>
          <a:bodyPr/>
          <a:lstStyle/>
          <a:p>
            <a:r>
              <a:rPr lang="en-US" dirty="0"/>
              <a:t>Can also refactor the validating function to a private function</a:t>
            </a:r>
          </a:p>
          <a:p>
            <a:r>
              <a:rPr lang="en-US" dirty="0"/>
              <a:t>Note if the anonymous function isn’t wrapped up as a function expression and immediately executed, this won’t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44D46-B5F0-954C-A143-4BFE994E1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02" y="1825625"/>
            <a:ext cx="4449998" cy="342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4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DE10-0053-F84A-B09D-901BC673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IIFE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8C259-8D3D-7741-89B0-0FFF41F6A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Can function expressions execute without () around it?</a:t>
            </a:r>
          </a:p>
          <a:p>
            <a:r>
              <a:rPr lang="en-US" dirty="0"/>
              <a:t>3. How to fix it when there’s a naming conflict between a function and other variables used earlier, how to fix it with IIFE while passing in the correct arguments.</a:t>
            </a:r>
          </a:p>
          <a:p>
            <a:r>
              <a:rPr lang="en-US" dirty="0"/>
              <a:t>4. Use an IIFE to generate a countdown function, where the inner function returns the IIFE</a:t>
            </a:r>
          </a:p>
          <a:p>
            <a:r>
              <a:rPr lang="en-US" dirty="0"/>
              <a:t>5. Scope of IIFE outside the function scope</a:t>
            </a:r>
          </a:p>
          <a:p>
            <a:r>
              <a:rPr lang="en-US" dirty="0"/>
              <a:t>6. Recursive solution for question 4 -&gt; </a:t>
            </a:r>
            <a:r>
              <a:rPr lang="en-US" dirty="0">
                <a:solidFill>
                  <a:srgbClr val="FF0000"/>
                </a:solidFill>
              </a:rPr>
              <a:t>need to add another variable, unlike the last solution, the structure is completely different</a:t>
            </a:r>
          </a:p>
        </p:txBody>
      </p:sp>
    </p:spTree>
    <p:extLst>
      <p:ext uri="{BB962C8B-B14F-4D97-AF65-F5344CB8AC3E}">
        <p14:creationId xmlns:p14="http://schemas.microsoft.com/office/powerpoint/2010/main" val="2815110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9066-9319-374A-848A-4CF0B870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0A132-6B5D-E74E-8EEC-3D73D08B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Closures let a function access any variable that was in scope when the function was defined.</a:t>
            </a:r>
          </a:p>
          <a:p>
            <a:r>
              <a:rPr lang="en-US" dirty="0"/>
              <a:t>Values that are no longer accessible from anywhere in the code are eligible for </a:t>
            </a:r>
            <a:r>
              <a:rPr lang="en-US" b="1" dirty="0"/>
              <a:t>garbage collection</a:t>
            </a:r>
            <a:r>
              <a:rPr lang="en-US" dirty="0"/>
              <a:t>, which frees up the memory that they used for reuse by other parts of the program.</a:t>
            </a:r>
          </a:p>
          <a:p>
            <a:r>
              <a:rPr lang="en-US" dirty="0"/>
              <a:t>You can use closures to make variables "private" to a function, or set of functions, and inaccessible elsewhere.</a:t>
            </a:r>
          </a:p>
          <a:p>
            <a:r>
              <a:rPr lang="en-US" dirty="0"/>
              <a:t>Closures allow functions to "carry around" values for later use.</a:t>
            </a:r>
          </a:p>
          <a:p>
            <a:r>
              <a:rPr lang="en-US" b="1" dirty="0"/>
              <a:t>Higher-order functions</a:t>
            </a:r>
            <a:r>
              <a:rPr lang="en-US" dirty="0"/>
              <a:t> are functions that take a function as an argument, return a function, or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29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56C2-F048-2B48-8E5A-9DD6110A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Function Context, Scope, and Closure exercises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C7C04-7ABA-7E47-89C5-79C797874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1. What `this` is in the global context, and two ways to fix it</a:t>
            </a:r>
          </a:p>
          <a:p>
            <a:r>
              <a:rPr lang="en-US" dirty="0"/>
              <a:t>2. How to preserve the scope of `this` in a function</a:t>
            </a:r>
          </a:p>
          <a:p>
            <a:r>
              <a:rPr lang="en-US" dirty="0"/>
              <a:t>3. Solving for the same issue with a hard bind</a:t>
            </a:r>
          </a:p>
          <a:p>
            <a:r>
              <a:rPr lang="en-US" dirty="0"/>
              <a:t>4. Create your own bind()</a:t>
            </a:r>
          </a:p>
          <a:p>
            <a:r>
              <a:rPr lang="en-US" dirty="0"/>
              <a:t>5. A more complex </a:t>
            </a:r>
            <a:r>
              <a:rPr lang="en-US" dirty="0" err="1"/>
              <a:t>myBind</a:t>
            </a:r>
            <a:r>
              <a:rPr lang="en-US" dirty="0"/>
              <a:t>(), this is still puzzling, see the question from Casey</a:t>
            </a:r>
          </a:p>
          <a:p>
            <a:r>
              <a:rPr lang="en-US" dirty="0"/>
              <a:t>6. Editing the filter() method to give it scope, this is the time to understand how `call()` works</a:t>
            </a:r>
          </a:p>
          <a:p>
            <a:r>
              <a:rPr lang="en-US" dirty="0"/>
              <a:t>7. Garbage collection</a:t>
            </a:r>
          </a:p>
          <a:p>
            <a:r>
              <a:rPr lang="en-US" dirty="0"/>
              <a:t>8. Building a stack</a:t>
            </a:r>
          </a:p>
          <a:p>
            <a:r>
              <a:rPr lang="en-US" dirty="0"/>
              <a:t>9. Shifting object scope from global to local using IIFE</a:t>
            </a:r>
          </a:p>
          <a:p>
            <a:r>
              <a:rPr lang="en-US" dirty="0"/>
              <a:t>10. Refactor the school object (need to redo the original for this to make sense)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75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A7CD-AD8B-6343-B281-6805E22B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4-5 - Practice: the implementation of bind()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55A6A-4319-C040-9777-D5BC95BD5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127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simple implementation</a:t>
            </a:r>
          </a:p>
          <a:p>
            <a:pPr lvl="1"/>
            <a:r>
              <a:rPr lang="en-US" dirty="0"/>
              <a:t>The function takes in two arguments and returns a function</a:t>
            </a:r>
          </a:p>
          <a:p>
            <a:pPr lvl="1"/>
            <a:r>
              <a:rPr lang="en-US" dirty="0"/>
              <a:t>What is returned? Using one of the passed in argument as a function, and `apply()` two arguments to the passed in in function, taking in context, and arguments</a:t>
            </a:r>
          </a:p>
          <a:p>
            <a:pPr lvl="1"/>
            <a:r>
              <a:rPr lang="en-US" dirty="0"/>
              <a:t>This requires an understanding of apply, see next slide</a:t>
            </a:r>
          </a:p>
          <a:p>
            <a:r>
              <a:rPr lang="en-US" dirty="0"/>
              <a:t>An implementation that supports partial function</a:t>
            </a:r>
          </a:p>
          <a:p>
            <a:pPr lvl="1"/>
            <a:r>
              <a:rPr lang="en-US" dirty="0"/>
              <a:t>More on this next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55B0E-AB8C-1344-BCCD-67B4DE7C0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294" y="1690688"/>
            <a:ext cx="3540685" cy="1214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5CA59-5B4B-3A4E-BEEB-D7FA9EFB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94" y="3283450"/>
            <a:ext cx="4088279" cy="189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74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60F61-F8C6-B54B-8A3F-D7AF6EE4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 How the improved bind()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EC72-B447-E04B-987A-B9839E2E0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32494" cy="435133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First we see it in action, passing in the `</a:t>
            </a:r>
            <a:r>
              <a:rPr lang="en-US" dirty="0" err="1"/>
              <a:t>addNumbers</a:t>
            </a:r>
            <a:r>
              <a:rPr lang="en-US" dirty="0"/>
              <a:t>()` function</a:t>
            </a:r>
          </a:p>
          <a:p>
            <a:r>
              <a:rPr lang="en-US" dirty="0"/>
              <a:t>`</a:t>
            </a:r>
            <a:r>
              <a:rPr lang="en-US" dirty="0" err="1"/>
              <a:t>console.log</a:t>
            </a:r>
            <a:r>
              <a:rPr lang="en-US" dirty="0"/>
              <a:t>(arguments)` on line three =&gt; [Arguments] { '0': [Function: </a:t>
            </a:r>
            <a:r>
              <a:rPr lang="en-US" dirty="0" err="1"/>
              <a:t>addNumbers</a:t>
            </a:r>
            <a:r>
              <a:rPr lang="en-US" dirty="0"/>
              <a:t>], '1': null, '2': 5 }</a:t>
            </a:r>
          </a:p>
          <a:p>
            <a:pPr lvl="1"/>
            <a:r>
              <a:rPr lang="en-US" dirty="0"/>
              <a:t>So `arguments` represents everything passed in when `</a:t>
            </a:r>
            <a:r>
              <a:rPr lang="en-US" dirty="0" err="1"/>
              <a:t>myBind</a:t>
            </a:r>
            <a:r>
              <a:rPr lang="en-US" dirty="0"/>
              <a:t>()` is called</a:t>
            </a:r>
          </a:p>
          <a:p>
            <a:r>
              <a:rPr lang="en-US" dirty="0"/>
              <a:t>`</a:t>
            </a:r>
            <a:r>
              <a:rPr lang="en-US" dirty="0" err="1"/>
              <a:t>console.log</a:t>
            </a:r>
            <a:r>
              <a:rPr lang="en-US" dirty="0"/>
              <a:t>(</a:t>
            </a:r>
            <a:r>
              <a:rPr lang="en-US" dirty="0" err="1"/>
              <a:t>partialArgs</a:t>
            </a:r>
            <a:r>
              <a:rPr lang="en-US" dirty="0"/>
              <a:t>)` =&gt; [5]</a:t>
            </a:r>
          </a:p>
          <a:p>
            <a:pPr lvl="1"/>
            <a:r>
              <a:rPr lang="en-US" dirty="0"/>
              <a:t>This is basically processed as `arguments[2]`</a:t>
            </a:r>
          </a:p>
          <a:p>
            <a:r>
              <a:rPr lang="en-US" dirty="0"/>
              <a:t>`</a:t>
            </a:r>
            <a:r>
              <a:rPr lang="en-US" dirty="0" err="1"/>
              <a:t>console.log</a:t>
            </a:r>
            <a:r>
              <a:rPr lang="en-US" dirty="0"/>
              <a:t>(</a:t>
            </a:r>
            <a:r>
              <a:rPr lang="en-US" dirty="0" err="1"/>
              <a:t>remainingArgs</a:t>
            </a:r>
            <a:r>
              <a:rPr lang="en-US" dirty="0"/>
              <a:t>)` =&gt; [10]</a:t>
            </a:r>
          </a:p>
          <a:p>
            <a:pPr lvl="1"/>
            <a:r>
              <a:rPr lang="en-US" dirty="0"/>
              <a:t>This is passed in when `</a:t>
            </a:r>
            <a:r>
              <a:rPr lang="en-US" dirty="0" err="1"/>
              <a:t>addFive</a:t>
            </a:r>
            <a:r>
              <a:rPr lang="en-US" dirty="0"/>
              <a:t>(10` is invoked;</a:t>
            </a:r>
          </a:p>
          <a:p>
            <a:r>
              <a:rPr lang="en-US" dirty="0"/>
              <a:t>[].slice =&gt; returns a new array that’s duplicated, since [].call doesn’t work; this is the same as new Array().slice</a:t>
            </a:r>
          </a:p>
          <a:p>
            <a:pPr lvl="1"/>
            <a:r>
              <a:rPr lang="en-US" dirty="0"/>
              <a:t>In the cases of </a:t>
            </a:r>
            <a:r>
              <a:rPr lang="en-US" dirty="0" err="1"/>
              <a:t>partialArgs</a:t>
            </a:r>
            <a:r>
              <a:rPr lang="en-US" dirty="0"/>
              <a:t> and </a:t>
            </a:r>
            <a:r>
              <a:rPr lang="en-US" dirty="0" err="1"/>
              <a:t>remainingArgs</a:t>
            </a:r>
            <a:r>
              <a:rPr lang="en-US" dirty="0"/>
              <a:t>, `apply` does something totally different</a:t>
            </a:r>
          </a:p>
          <a:p>
            <a:pPr lvl="1"/>
            <a:r>
              <a:rPr lang="en-US" dirty="0"/>
              <a:t>[].</a:t>
            </a:r>
            <a:r>
              <a:rPr lang="en-US" dirty="0" err="1"/>
              <a:t>slice.apply</a:t>
            </a:r>
            <a:r>
              <a:rPr lang="en-US" dirty="0"/>
              <a:t>(arguments, [2]), is the same as =&gt; [arguments[2]]</a:t>
            </a:r>
          </a:p>
          <a:p>
            <a:r>
              <a:rPr lang="en-US" dirty="0"/>
              <a:t>It’s interesting because function invocation and function execution parameters do not match</a:t>
            </a:r>
          </a:p>
          <a:p>
            <a:pPr lvl="1"/>
            <a:r>
              <a:rPr lang="en-US" dirty="0"/>
              <a:t>That’s because </a:t>
            </a:r>
            <a:r>
              <a:rPr lang="en-US" dirty="0" err="1"/>
              <a:t>func</a:t>
            </a:r>
            <a:r>
              <a:rPr lang="en-US" dirty="0"/>
              <a:t> = </a:t>
            </a:r>
            <a:r>
              <a:rPr lang="en-US" dirty="0" err="1"/>
              <a:t>addNumbers</a:t>
            </a:r>
            <a:r>
              <a:rPr lang="en-US" dirty="0"/>
              <a:t>, </a:t>
            </a:r>
            <a:r>
              <a:rPr lang="en-US" dirty="0" err="1"/>
              <a:t>ctx</a:t>
            </a:r>
            <a:r>
              <a:rPr lang="en-US" dirty="0"/>
              <a:t> = null, and 5 isn’t specified as arguments, but if we pass it in, we can use it immediately, see my solution 2 on the right</a:t>
            </a:r>
          </a:p>
          <a:p>
            <a:r>
              <a:rPr lang="en-US" dirty="0"/>
              <a:t>When defined, it takes in two arguments `</a:t>
            </a:r>
            <a:r>
              <a:rPr lang="en-US" dirty="0" err="1"/>
              <a:t>func</a:t>
            </a:r>
            <a:r>
              <a:rPr lang="en-US" dirty="0"/>
              <a:t>` and `</a:t>
            </a:r>
            <a:r>
              <a:rPr lang="en-US" dirty="0" err="1"/>
              <a:t>ctx</a:t>
            </a:r>
            <a:r>
              <a:rPr lang="en-US" dirty="0"/>
              <a:t>`, when executed, three arguments are passed in (function, null, and 5)</a:t>
            </a:r>
          </a:p>
          <a:p>
            <a:r>
              <a:rPr lang="en-US" dirty="0"/>
              <a:t>Is there really a need for the calling function to be defined with a null as parameter?</a:t>
            </a:r>
          </a:p>
          <a:p>
            <a:r>
              <a:rPr lang="en-US" dirty="0"/>
              <a:t>My alternative codes on the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502FC-9F26-E546-9BB4-7B5BE9D3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695" y="1422213"/>
            <a:ext cx="3140726" cy="145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DEF608-5A85-A745-BFAC-50E01169A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694" y="2843134"/>
            <a:ext cx="2124635" cy="904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02796D-72CF-4D46-B1ED-5AFDBD360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694" y="3882916"/>
            <a:ext cx="2363896" cy="1476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9B2104-ACC3-8640-8E1F-DDB1529C9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694" y="5359104"/>
            <a:ext cx="2803105" cy="10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2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6751-3C00-7A45-82BE-7201E514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5 -Another implementation of the bind()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B6EE8A-7F5B-CB41-873A-56B4676F6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2128" y="1462554"/>
            <a:ext cx="3732367" cy="20879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3E824-6308-E64E-8752-EB758FCB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128" y="3781612"/>
            <a:ext cx="3808687" cy="23636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DC3EE8-8E79-064F-9FFA-848FD1E349D3}"/>
              </a:ext>
            </a:extLst>
          </p:cNvPr>
          <p:cNvSpPr txBox="1">
            <a:spLocks/>
          </p:cNvSpPr>
          <p:nvPr/>
        </p:nvSpPr>
        <p:spPr>
          <a:xfrm>
            <a:off x="838200" y="1462554"/>
            <a:ext cx="6113928" cy="4714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it does is concatenating the two sets of arguments together, which are passed in from the </a:t>
            </a:r>
            <a:r>
              <a:rPr lang="en-US" dirty="0" err="1"/>
              <a:t>myBind</a:t>
            </a:r>
            <a:r>
              <a:rPr lang="en-US" dirty="0"/>
              <a:t>() invocation and the function expression invocation</a:t>
            </a:r>
          </a:p>
          <a:p>
            <a:r>
              <a:rPr lang="en-US" dirty="0"/>
              <a:t>Then use `apply()` to execute them</a:t>
            </a:r>
          </a:p>
          <a:p>
            <a:pPr lvl="1"/>
            <a:r>
              <a:rPr lang="en-US" dirty="0"/>
              <a:t>Note </a:t>
            </a:r>
            <a:r>
              <a:rPr lang="en-US" dirty="0" err="1"/>
              <a:t>obj</a:t>
            </a:r>
            <a:r>
              <a:rPr lang="en-US" dirty="0"/>
              <a:t> = null, f = function add5(), and </a:t>
            </a:r>
            <a:r>
              <a:rPr lang="en-US" dirty="0" err="1"/>
              <a:t>args</a:t>
            </a:r>
            <a:r>
              <a:rPr lang="en-US" dirty="0"/>
              <a:t> represents the third element</a:t>
            </a:r>
          </a:p>
        </p:txBody>
      </p:sp>
    </p:spTree>
    <p:extLst>
      <p:ext uri="{BB962C8B-B14F-4D97-AF65-F5344CB8AC3E}">
        <p14:creationId xmlns:p14="http://schemas.microsoft.com/office/powerpoint/2010/main" val="1019765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EC63-1344-8542-A843-D3049E1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5 - How `</a:t>
            </a:r>
            <a:r>
              <a:rPr lang="en-US" dirty="0" err="1"/>
              <a:t>Function.prorotype.apply</a:t>
            </a:r>
            <a:r>
              <a:rPr lang="en-US" dirty="0"/>
              <a:t>()`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62CC8-0EE1-8241-9447-42167808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27024" cy="4351338"/>
          </a:xfrm>
        </p:spPr>
        <p:txBody>
          <a:bodyPr/>
          <a:lstStyle/>
          <a:p>
            <a:r>
              <a:rPr lang="en-US" i="1" dirty="0" err="1"/>
              <a:t>func.apply</a:t>
            </a:r>
            <a:r>
              <a:rPr lang="en-US" i="1" dirty="0"/>
              <a:t>(</a:t>
            </a:r>
            <a:r>
              <a:rPr lang="en-US" i="1" dirty="0" err="1"/>
              <a:t>thisArg</a:t>
            </a:r>
            <a:r>
              <a:rPr lang="en-US" i="1" dirty="0"/>
              <a:t>,[ </a:t>
            </a:r>
            <a:r>
              <a:rPr lang="en-US" i="1" dirty="0" err="1"/>
              <a:t>argsArray</a:t>
            </a:r>
            <a:r>
              <a:rPr lang="en-US" i="1" dirty="0"/>
              <a:t>])</a:t>
            </a:r>
          </a:p>
          <a:p>
            <a:pPr lvl="1"/>
            <a:r>
              <a:rPr lang="en-US" i="1" dirty="0" err="1"/>
              <a:t>thisArg</a:t>
            </a:r>
            <a:r>
              <a:rPr lang="en-US" dirty="0"/>
              <a:t> is the value of </a:t>
            </a:r>
            <a:r>
              <a:rPr lang="en-US" i="1" dirty="0"/>
              <a:t>this</a:t>
            </a:r>
            <a:r>
              <a:rPr lang="en-US" dirty="0"/>
              <a:t> provided for the call to </a:t>
            </a:r>
            <a:r>
              <a:rPr lang="en-US" i="1" dirty="0" err="1"/>
              <a:t>func</a:t>
            </a:r>
            <a:endParaRPr lang="en-US" i="1" dirty="0"/>
          </a:p>
          <a:p>
            <a:r>
              <a:rPr lang="en-US" dirty="0"/>
              <a:t>Return value: result of calling the function with the specified </a:t>
            </a:r>
            <a:r>
              <a:rPr lang="en-US" i="1" dirty="0"/>
              <a:t>this</a:t>
            </a:r>
            <a:r>
              <a:rPr lang="en-US" dirty="0"/>
              <a:t> value and arguments</a:t>
            </a:r>
          </a:p>
          <a:p>
            <a:r>
              <a:rPr lang="en-US" dirty="0"/>
              <a:t>On a side note, </a:t>
            </a:r>
            <a:r>
              <a:rPr lang="en-US" i="1" dirty="0"/>
              <a:t>apply </a:t>
            </a:r>
            <a:r>
              <a:rPr lang="en-US" dirty="0"/>
              <a:t>also has this 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47E09-133D-1A45-899E-80C977FC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88" y="4343400"/>
            <a:ext cx="6070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3469F-26EA-F843-999D-8ECCF890E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597" y="4237168"/>
            <a:ext cx="3647515" cy="15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7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6F19-DB97-AE4C-BD80-3860508E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Lexical scopes – function 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8E50-F345-D041-8F8A-154EC1381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825625"/>
            <a:ext cx="5892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Referring to the last example, when `greet` is invoked, the `name` variable is accessed, since code within function can access all variables in surrounding scopes</a:t>
            </a:r>
          </a:p>
          <a:p>
            <a:r>
              <a:rPr lang="en-US" dirty="0"/>
              <a:t>Function scopes nest inside each other, code within an inner scope can access any variables in the same or surrounding scope</a:t>
            </a:r>
          </a:p>
          <a:p>
            <a:r>
              <a:rPr lang="en-US" dirty="0"/>
              <a:t>This works regardless of how deeply nested a function is =&gt; in this function, `say` can access `name`, even though `say` is nested inside of `greet`, and `greet` inside of outermost scope</a:t>
            </a:r>
          </a:p>
          <a:p>
            <a:r>
              <a:rPr lang="en-US" dirty="0"/>
              <a:t>Behaves the same to version without `say`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87BA1-3648-B344-A333-F1D28484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45" y="1502172"/>
            <a:ext cx="3811277" cy="226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79BFC-4119-BD46-A61B-A57EB35B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3930849"/>
            <a:ext cx="2288539" cy="2145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D2934-BC76-4548-B289-6A997144D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239" y="6311900"/>
            <a:ext cx="36195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D8CB8E-5151-434F-A174-C81593A1B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807" y="3930849"/>
            <a:ext cx="2815829" cy="26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95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CA0E-97CA-DE4B-A989-D1D48164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5 - Another slide on </a:t>
            </a:r>
            <a:r>
              <a:rPr lang="en-US" i="1" dirty="0"/>
              <a:t>apply()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1C4B4-5845-C949-A134-EB5729FE9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0894" cy="4351338"/>
          </a:xfrm>
        </p:spPr>
        <p:txBody>
          <a:bodyPr/>
          <a:lstStyle/>
          <a:p>
            <a:r>
              <a:rPr lang="en-US" dirty="0"/>
              <a:t>With large value arrays, can use the hybrid strategy of applying function to chunks of array at a time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A8006-05CB-7244-A71E-B5CDF69E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083" y="1829734"/>
            <a:ext cx="5226106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8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427CF-FE7B-5E4E-9134-1330EF61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How `call()`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ED14D-A211-954D-B2BE-CA6616C6A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782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 err="1"/>
              <a:t>func</a:t>
            </a:r>
            <a:r>
              <a:rPr lang="en-US" dirty="0" err="1"/>
              <a:t>.call</a:t>
            </a:r>
            <a:r>
              <a:rPr lang="en-US" dirty="0"/>
              <a:t>([</a:t>
            </a:r>
            <a:r>
              <a:rPr lang="en-US" i="1" dirty="0" err="1"/>
              <a:t>thisArg</a:t>
            </a:r>
            <a:r>
              <a:rPr lang="en-US" dirty="0"/>
              <a:t>[, </a:t>
            </a:r>
            <a:r>
              <a:rPr lang="en-US" i="1" dirty="0"/>
              <a:t>arg1</a:t>
            </a:r>
            <a:r>
              <a:rPr lang="en-US" dirty="0"/>
              <a:t>, </a:t>
            </a:r>
            <a:r>
              <a:rPr lang="en-US" i="1" dirty="0"/>
              <a:t>arg2</a:t>
            </a:r>
            <a:r>
              <a:rPr lang="en-US" dirty="0"/>
              <a:t>, ...</a:t>
            </a:r>
            <a:r>
              <a:rPr lang="en-US" i="1" dirty="0" err="1"/>
              <a:t>argN</a:t>
            </a:r>
            <a:r>
              <a:rPr lang="en-US" dirty="0"/>
              <a:t>]])</a:t>
            </a:r>
          </a:p>
          <a:p>
            <a:pPr lvl="1"/>
            <a:r>
              <a:rPr lang="en-US" dirty="0"/>
              <a:t>Although `</a:t>
            </a:r>
            <a:r>
              <a:rPr lang="en-US" dirty="0" err="1"/>
              <a:t>thisArg</a:t>
            </a:r>
            <a:r>
              <a:rPr lang="en-US" dirty="0"/>
              <a:t>` is optional, if context gets screwy, then need to use call (or apply) to specify the context</a:t>
            </a:r>
          </a:p>
          <a:p>
            <a:pPr lvl="1"/>
            <a:r>
              <a:rPr lang="en-US" dirty="0"/>
              <a:t>This example uses the 3</a:t>
            </a:r>
            <a:r>
              <a:rPr lang="en-US" baseline="30000" dirty="0"/>
              <a:t>rd</a:t>
            </a:r>
            <a:r>
              <a:rPr lang="en-US" dirty="0"/>
              <a:t> option listed below, where it uses `call()` to invoke function and specify the context for `this`</a:t>
            </a:r>
          </a:p>
          <a:p>
            <a:r>
              <a:rPr lang="en-US" dirty="0"/>
              <a:t>Documentation gives good examples of how `call()` can be applied:</a:t>
            </a:r>
          </a:p>
          <a:p>
            <a:pPr lvl="1"/>
            <a:r>
              <a:rPr lang="en-US" dirty="0"/>
              <a:t>1. Use `call` to chain constructors for an object</a:t>
            </a:r>
          </a:p>
          <a:p>
            <a:pPr lvl="2"/>
            <a:r>
              <a:rPr lang="en-US" dirty="0"/>
              <a:t>Constructor for Product object is defined with parameters: name, price</a:t>
            </a:r>
          </a:p>
          <a:p>
            <a:pPr lvl="2"/>
            <a:r>
              <a:rPr lang="en-US" dirty="0"/>
              <a:t>Food and Toy invoke Product, passing this, name, and price</a:t>
            </a:r>
          </a:p>
          <a:p>
            <a:pPr lvl="2"/>
            <a:r>
              <a:rPr lang="en-US" dirty="0"/>
              <a:t>Product initializes properties name, price, both functions define category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3AFF7-A6EB-5844-9556-26868C45C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82" y="1690688"/>
            <a:ext cx="4298576" cy="45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51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486D-DE85-004E-914B-3070F43AD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How `call()` works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644B5-38AA-6C43-BC5E-AEB3CD789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3659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2. Use `call()` to invoke an anonymous function</a:t>
            </a:r>
          </a:p>
          <a:p>
            <a:r>
              <a:rPr lang="en-US" dirty="0"/>
              <a:t>Create anon function, use call to invoke it on every object in an array</a:t>
            </a:r>
          </a:p>
          <a:p>
            <a:r>
              <a:rPr lang="en-US" dirty="0"/>
              <a:t>Passing the object as `this` is not strictly necessary but to illustrate a point</a:t>
            </a:r>
          </a:p>
          <a:p>
            <a:r>
              <a:rPr lang="en-US" dirty="0"/>
              <a:t>The purpose of the anon function is to add `print` to every object, which prints the correct index of object in array</a:t>
            </a:r>
          </a:p>
          <a:p>
            <a:r>
              <a:rPr lang="en-US" dirty="0"/>
              <a:t>3. Using `call()` to invoke function and specify context for `this`</a:t>
            </a:r>
          </a:p>
          <a:p>
            <a:r>
              <a:rPr lang="en-US" dirty="0"/>
              <a:t>When `greet` is called, value of this is bound to object `</a:t>
            </a:r>
            <a:r>
              <a:rPr lang="en-US" dirty="0" err="1"/>
              <a:t>obj</a:t>
            </a:r>
            <a:r>
              <a:rPr lang="en-US" dirty="0"/>
              <a:t>`</a:t>
            </a:r>
          </a:p>
          <a:p>
            <a:r>
              <a:rPr lang="en-US" dirty="0"/>
              <a:t>4. Use `call()` to invoke function without specifying first argument</a:t>
            </a:r>
          </a:p>
          <a:p>
            <a:r>
              <a:rPr lang="en-US" dirty="0"/>
              <a:t>Invoke function without passing first argument, it no first argument, then `this` is bound to global object</a:t>
            </a:r>
          </a:p>
          <a:p>
            <a:pPr lvl="1"/>
            <a:r>
              <a:rPr lang="en-US" dirty="0"/>
              <a:t>Returns “</a:t>
            </a:r>
            <a:r>
              <a:rPr lang="en-US" dirty="0" err="1"/>
              <a:t>sData</a:t>
            </a:r>
            <a:r>
              <a:rPr lang="en-US" dirty="0"/>
              <a:t> value is </a:t>
            </a:r>
            <a:r>
              <a:rPr lang="en-US" dirty="0" err="1"/>
              <a:t>Wisen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93C7A-C5CA-C749-BE8C-7039F924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403" y="1459031"/>
            <a:ext cx="3329191" cy="2289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D95D0-F0C6-CB4E-BC79-A079BC49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03" y="3963359"/>
            <a:ext cx="4971675" cy="1446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4005C-D3DB-A94F-A2B5-7DFE0B486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403" y="5545698"/>
            <a:ext cx="3609186" cy="126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46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E022-712F-CC4E-AD73-019753C2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0298-184A-D841-A9F3-FC4C3B376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1F33-4648-7A4D-91BB-B67F117D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94D87-2C4E-5844-855F-ED99C8602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46600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are closures?</a:t>
            </a:r>
          </a:p>
          <a:p>
            <a:pPr lvl="1"/>
            <a:r>
              <a:rPr lang="en-US" dirty="0"/>
              <a:t>When a function is defined, it retains access to/closes over the variable scope in effect</a:t>
            </a:r>
          </a:p>
          <a:p>
            <a:pPr lvl="1"/>
            <a:r>
              <a:rPr lang="en-US" dirty="0"/>
              <a:t>This creates a closure</a:t>
            </a:r>
          </a:p>
          <a:p>
            <a:pPr lvl="1"/>
            <a:r>
              <a:rPr lang="en-US" dirty="0"/>
              <a:t>Retains references to everything in scope when closure is created</a:t>
            </a:r>
          </a:p>
          <a:p>
            <a:pPr lvl="1"/>
            <a:r>
              <a:rPr lang="en-US" dirty="0"/>
              <a:t>Retains references for as long as closure exists</a:t>
            </a:r>
          </a:p>
          <a:p>
            <a:pPr lvl="1"/>
            <a:r>
              <a:rPr lang="en-US" dirty="0"/>
              <a:t>Function retains access to references when function is invoked</a:t>
            </a:r>
          </a:p>
          <a:p>
            <a:r>
              <a:rPr lang="en-US" dirty="0"/>
              <a:t>Referencing the previous example, `greet` can be called anywhere in the program, and it can still access name even if name is out of scope at invocation point</a:t>
            </a:r>
          </a:p>
          <a:p>
            <a:r>
              <a:rPr lang="en-US" dirty="0"/>
              <a:t>Value of variable can change after creating a closure that includes the variable. The closure will see the new value and the old value is no longer available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17D3-FB60-D64E-8D49-6F0F49FB0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068" y="3189286"/>
            <a:ext cx="6119682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FFFD-6FBD-8B45-B16B-CB8DA853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Lexical scoping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4D59C-2A22-EC41-BB95-AF6747A6F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Lexical scoping is used to resolve variables</a:t>
            </a:r>
          </a:p>
          <a:p>
            <a:pPr lvl="1"/>
            <a:r>
              <a:rPr lang="en-US" dirty="0"/>
              <a:t>The structure of the code is used to determine variable’s scope</a:t>
            </a:r>
          </a:p>
          <a:p>
            <a:pPr lvl="1"/>
            <a:r>
              <a:rPr lang="en-US" dirty="0"/>
              <a:t>Therefore, the source code defines scope</a:t>
            </a:r>
          </a:p>
          <a:p>
            <a:r>
              <a:rPr lang="en-US" dirty="0"/>
              <a:t>Once a function is written in the code, a scope is created whether it’s executed or not</a:t>
            </a:r>
          </a:p>
          <a:p>
            <a:r>
              <a:rPr lang="en-US" dirty="0"/>
              <a:t>At any point in a JS program, there’s a hierarchy of scopes from the local scope of code to program’s global scope</a:t>
            </a:r>
          </a:p>
          <a:p>
            <a:r>
              <a:rPr lang="en-US" dirty="0"/>
              <a:t>When JS searches for a variable, it searches hierarchy from bottom to top, and stops and returns the first variable it finds with a matching name</a:t>
            </a:r>
          </a:p>
          <a:p>
            <a:r>
              <a:rPr lang="en-US" dirty="0"/>
              <a:t>Variables in a lower scope can shadow/hide a variable of the same name in higher scope</a:t>
            </a:r>
          </a:p>
          <a:p>
            <a:r>
              <a:rPr lang="en-US" dirty="0"/>
              <a:t>Most mainstream programming languages use lexical scoping (static scoping), some use dynamic scoping</a:t>
            </a:r>
          </a:p>
        </p:txBody>
      </p:sp>
    </p:spTree>
    <p:extLst>
      <p:ext uri="{BB962C8B-B14F-4D97-AF65-F5344CB8AC3E}">
        <p14:creationId xmlns:p14="http://schemas.microsoft.com/office/powerpoint/2010/main" val="89222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2DDA-D9A5-E241-904B-1C3EF434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Add variables to current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0C1A0-0D42-6C45-92D1-D1469905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825625"/>
            <a:ext cx="11480800" cy="22383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Three ways to create variable in current scope:</a:t>
            </a:r>
          </a:p>
          <a:p>
            <a:pPr lvl="1"/>
            <a:r>
              <a:rPr lang="en-US" dirty="0"/>
              <a:t>1. use `</a:t>
            </a:r>
            <a:r>
              <a:rPr lang="en-US" dirty="0" err="1"/>
              <a:t>var</a:t>
            </a:r>
            <a:r>
              <a:rPr lang="en-US" dirty="0"/>
              <a:t>` keyword</a:t>
            </a:r>
          </a:p>
          <a:p>
            <a:pPr lvl="1"/>
            <a:r>
              <a:rPr lang="en-US" dirty="0"/>
              <a:t>2. use arguments passed to function</a:t>
            </a:r>
          </a:p>
          <a:p>
            <a:pPr lvl="1"/>
            <a:r>
              <a:rPr lang="en-US" dirty="0"/>
              <a:t>3. function declaration itself, creates </a:t>
            </a:r>
            <a:r>
              <a:rPr lang="en-US" dirty="0" err="1"/>
              <a:t>var</a:t>
            </a:r>
            <a:r>
              <a:rPr lang="en-US" dirty="0"/>
              <a:t> with same name as function</a:t>
            </a:r>
          </a:p>
          <a:p>
            <a:r>
              <a:rPr lang="en-US" dirty="0"/>
              <a:t>Note the food variable from the parameter of the eat function</a:t>
            </a:r>
          </a:p>
          <a:p>
            <a:pPr lvl="1"/>
            <a:r>
              <a:rPr lang="en-US" dirty="0"/>
              <a:t>Given lexical scoping rules, scope is the eat function because of how the source code is written, not because the function gets invoked</a:t>
            </a:r>
          </a:p>
          <a:p>
            <a:pPr lvl="1"/>
            <a:r>
              <a:rPr lang="en-US" dirty="0"/>
              <a:t>At runtime, scope implies food can only be accessed from within body of the eat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2472F-6530-0546-9EAC-51F8EC35A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8" y="4198937"/>
            <a:ext cx="6414642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8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ABB0-37C3-2D45-8655-66AA8324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Variable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9C20F-2868-B547-9EF9-BC8F0A47D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202485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Var scoping rules apply to both assignment and referencing equally</a:t>
            </a:r>
          </a:p>
          <a:p>
            <a:r>
              <a:rPr lang="en-US" dirty="0"/>
              <a:t>The below left example code checks first the current code and then each higher scope</a:t>
            </a:r>
          </a:p>
          <a:p>
            <a:r>
              <a:rPr lang="en-US" dirty="0"/>
              <a:t>If JS can’t find a matching variable, it creates a new global </a:t>
            </a:r>
            <a:r>
              <a:rPr lang="en-US" dirty="0" err="1"/>
              <a:t>var</a:t>
            </a:r>
            <a:r>
              <a:rPr lang="en-US" dirty="0"/>
              <a:t> instead</a:t>
            </a:r>
          </a:p>
          <a:p>
            <a:pPr lvl="1"/>
            <a:r>
              <a:rPr lang="en-US" dirty="0"/>
              <a:t>Below right example, country2 isn’t declared anywhere else in the code, and gets assigned a value inside the function</a:t>
            </a:r>
          </a:p>
          <a:p>
            <a:pPr lvl="1"/>
            <a:r>
              <a:rPr lang="en-US" dirty="0"/>
              <a:t>Since JS can’t find a matching variable, it created a new global variable to make it possible to log on line 8</a:t>
            </a:r>
          </a:p>
          <a:p>
            <a:pPr lvl="1"/>
            <a:r>
              <a:rPr lang="en-US" dirty="0"/>
              <a:t>So country2 is in the global scope because of the way source code is written, not because `assign` function was executed</a:t>
            </a:r>
          </a:p>
          <a:p>
            <a:pPr lvl="1"/>
            <a:r>
              <a:rPr lang="en-US" dirty="0"/>
              <a:t>Country2 isn’t declared anywhere in the code and is assigned a variable inside the function, since there’s no matching variable, a global variable is created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1DAF2-95C7-1F45-A202-B8CDA9D1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36" y="4001294"/>
            <a:ext cx="4634264" cy="2276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A2BFB-3658-7B42-874C-30EB8F539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01294"/>
            <a:ext cx="482940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16794</TotalTime>
  <Words>4977</Words>
  <Application>Microsoft Macintosh PowerPoint</Application>
  <PresentationFormat>Widescreen</PresentationFormat>
  <Paragraphs>387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LS 225 – Closures and Function Scope</vt:lpstr>
      <vt:lpstr>Assignments and problems</vt:lpstr>
      <vt:lpstr>Closures and functions review</vt:lpstr>
      <vt:lpstr>A review of functional scopes and lexical scoping rules</vt:lpstr>
      <vt:lpstr>Lexical scopes – function scopes</vt:lpstr>
      <vt:lpstr>Closures</vt:lpstr>
      <vt:lpstr>Lexical scoping</vt:lpstr>
      <vt:lpstr>Add variables to current scope</vt:lpstr>
      <vt:lpstr>Variable assignment</vt:lpstr>
      <vt:lpstr>Variable shadowing</vt:lpstr>
      <vt:lpstr>Higher order functions (taking and returning)</vt:lpstr>
      <vt:lpstr>HOF (2)</vt:lpstr>
      <vt:lpstr>HOF: another example</vt:lpstr>
      <vt:lpstr>Practice: HOF</vt:lpstr>
      <vt:lpstr>Closures and private data</vt:lpstr>
      <vt:lpstr>Problems: closures warmup</vt:lpstr>
      <vt:lpstr>Problems: closures</vt:lpstr>
      <vt:lpstr>Objects and closures</vt:lpstr>
      <vt:lpstr>Objects and closures: making data private</vt:lpstr>
      <vt:lpstr>Project: objects and closures</vt:lpstr>
      <vt:lpstr>Garbage collection</vt:lpstr>
      <vt:lpstr>Garbage collection – function example</vt:lpstr>
      <vt:lpstr>How closures affect garbage collection</vt:lpstr>
      <vt:lpstr>How closures affect garbage collection (2)</vt:lpstr>
      <vt:lpstr>Problems: Closures and GC </vt:lpstr>
      <vt:lpstr>Problems: GC</vt:lpstr>
      <vt:lpstr>Partial function application</vt:lpstr>
      <vt:lpstr>PFA (2)</vt:lpstr>
      <vt:lpstr>Partial function application: example</vt:lpstr>
      <vt:lpstr>How partial function application works: closure and limitation</vt:lpstr>
      <vt:lpstr>Partial function application: a more flexible approach</vt:lpstr>
      <vt:lpstr>PFA: using bind()</vt:lpstr>
      <vt:lpstr>PFA: follow-up problems</vt:lpstr>
      <vt:lpstr>Practice problems: PFA</vt:lpstr>
      <vt:lpstr>Immediately invoked function expressions</vt:lpstr>
      <vt:lpstr>IIFE (2): takes arguments and return values</vt:lpstr>
      <vt:lpstr>IIFE: why is it useful? Private scope</vt:lpstr>
      <vt:lpstr>IIFE: solution to not override other variables in the global scope</vt:lpstr>
      <vt:lpstr>IIFE: return FUNCTION with access to private data</vt:lpstr>
      <vt:lpstr>IIFE: return OBJECT with access to private data</vt:lpstr>
      <vt:lpstr>IIFE: return OBJECT with access to private data (2)</vt:lpstr>
      <vt:lpstr>IIFE: return OBJECT with access to private data (3)</vt:lpstr>
      <vt:lpstr>Practice: IIFE</vt:lpstr>
      <vt:lpstr>Summary</vt:lpstr>
      <vt:lpstr>Practice: Function Context, Scope, and Closure exercises set</vt:lpstr>
      <vt:lpstr>4-5 - Practice: the implementation of bind()</vt:lpstr>
      <vt:lpstr>5- How the improved bind() works</vt:lpstr>
      <vt:lpstr>5 -Another implementation of the bind()</vt:lpstr>
      <vt:lpstr>5 - How `Function.prorotype.apply()` works</vt:lpstr>
      <vt:lpstr>5 - Another slide on apply()</vt:lpstr>
      <vt:lpstr>6. How `call()` works</vt:lpstr>
      <vt:lpstr>6. How `call()` works continued</vt:lpstr>
      <vt:lpstr>Quiz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DC</dc:creator>
  <cp:lastModifiedBy>DC</cp:lastModifiedBy>
  <cp:revision>343</cp:revision>
  <dcterms:created xsi:type="dcterms:W3CDTF">2020-04-24T11:50:43Z</dcterms:created>
  <dcterms:modified xsi:type="dcterms:W3CDTF">2020-06-12T21:05:50Z</dcterms:modified>
</cp:coreProperties>
</file>